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8"/>
  </p:notesMasterIdLst>
  <p:sldIdLst>
    <p:sldId id="256" r:id="rId2"/>
    <p:sldId id="257" r:id="rId3"/>
    <p:sldId id="310" r:id="rId4"/>
    <p:sldId id="259" r:id="rId5"/>
    <p:sldId id="311" r:id="rId6"/>
    <p:sldId id="258" r:id="rId7"/>
    <p:sldId id="260" r:id="rId8"/>
    <p:sldId id="319" r:id="rId9"/>
    <p:sldId id="261" r:id="rId10"/>
    <p:sldId id="262" r:id="rId11"/>
    <p:sldId id="263" r:id="rId12"/>
    <p:sldId id="313" r:id="rId13"/>
    <p:sldId id="264" r:id="rId14"/>
    <p:sldId id="266" r:id="rId15"/>
    <p:sldId id="306" r:id="rId16"/>
    <p:sldId id="320" r:id="rId17"/>
    <p:sldId id="265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312" r:id="rId27"/>
    <p:sldId id="275" r:id="rId28"/>
    <p:sldId id="307" r:id="rId29"/>
    <p:sldId id="308" r:id="rId30"/>
    <p:sldId id="277" r:id="rId31"/>
    <p:sldId id="278" r:id="rId32"/>
    <p:sldId id="316" r:id="rId33"/>
    <p:sldId id="317" r:id="rId34"/>
    <p:sldId id="279" r:id="rId35"/>
    <p:sldId id="282" r:id="rId36"/>
    <p:sldId id="318" r:id="rId37"/>
    <p:sldId id="280" r:id="rId38"/>
    <p:sldId id="281" r:id="rId39"/>
    <p:sldId id="283" r:id="rId40"/>
    <p:sldId id="284" r:id="rId41"/>
    <p:sldId id="285" r:id="rId42"/>
    <p:sldId id="286" r:id="rId43"/>
    <p:sldId id="288" r:id="rId44"/>
    <p:sldId id="287" r:id="rId45"/>
    <p:sldId id="289" r:id="rId46"/>
    <p:sldId id="292" r:id="rId47"/>
    <p:sldId id="290" r:id="rId48"/>
    <p:sldId id="291" r:id="rId49"/>
    <p:sldId id="293" r:id="rId50"/>
    <p:sldId id="294" r:id="rId51"/>
    <p:sldId id="295" r:id="rId52"/>
    <p:sldId id="323" r:id="rId53"/>
    <p:sldId id="296" r:id="rId54"/>
    <p:sldId id="304" r:id="rId55"/>
    <p:sldId id="305" r:id="rId56"/>
    <p:sldId id="309" r:id="rId57"/>
    <p:sldId id="297" r:id="rId58"/>
    <p:sldId id="299" r:id="rId59"/>
    <p:sldId id="300" r:id="rId60"/>
    <p:sldId id="301" r:id="rId61"/>
    <p:sldId id="314" r:id="rId62"/>
    <p:sldId id="302" r:id="rId63"/>
    <p:sldId id="321" r:id="rId64"/>
    <p:sldId id="315" r:id="rId65"/>
    <p:sldId id="322" r:id="rId66"/>
    <p:sldId id="303" r:id="rId67"/>
  </p:sldIdLst>
  <p:sldSz cx="13004800" cy="9753600"/>
  <p:notesSz cx="6858000" cy="9144000"/>
  <p:defaultTextStyle>
    <a:lvl1pPr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1pPr>
    <a:lvl2pPr indent="2286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2pPr>
    <a:lvl3pPr indent="4572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3pPr>
    <a:lvl4pPr indent="6858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4pPr>
    <a:lvl5pPr indent="9144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5pPr>
    <a:lvl6pPr indent="11430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6pPr>
    <a:lvl7pPr indent="13716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7pPr>
    <a:lvl8pPr indent="16002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8pPr>
    <a:lvl9pPr indent="18288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F5F0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7CED4">
              <a:alpha val="2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254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5DC123">
              <a:alpha val="19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89B1A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A433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A433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4576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85628" autoAdjust="0"/>
  </p:normalViewPr>
  <p:slideViewPr>
    <p:cSldViewPr snapToGrid="0" snapToObjects="1">
      <p:cViewPr varScale="1">
        <p:scale>
          <a:sx n="54" d="100"/>
          <a:sy n="54" d="100"/>
        </p:scale>
        <p:origin x="1642" y="43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160662376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7639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413375" y="54864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270000" y="8191500"/>
            <a:ext cx="10464800" cy="1219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952500" y="762000"/>
            <a:ext cx="5334000" cy="40005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952500" y="5003800"/>
            <a:ext cx="5334000" cy="4000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3800"/>
              </a:spcBef>
              <a:defRPr sz="2800"/>
            </a:lvl1pPr>
            <a:lvl2pPr marL="762000" indent="-381000">
              <a:spcBef>
                <a:spcPts val="3800"/>
              </a:spcBef>
              <a:defRPr sz="2800"/>
            </a:lvl2pPr>
            <a:lvl3pPr marL="1143000" indent="-381000">
              <a:spcBef>
                <a:spcPts val="3800"/>
              </a:spcBef>
              <a:defRPr sz="2800"/>
            </a:lvl3pPr>
            <a:lvl4pPr marL="1524000" indent="-381000">
              <a:spcBef>
                <a:spcPts val="3800"/>
              </a:spcBef>
              <a:defRPr sz="2800"/>
            </a:lvl4pPr>
            <a:lvl5pPr marL="1905000" indent="-381000">
              <a:spcBef>
                <a:spcPts val="3800"/>
              </a:spcBef>
              <a:defRPr sz="2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06400"/>
            <a:ext cx="11099800" cy="2120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9pPr>
    </p:titleStyle>
    <p:bodyStyle>
      <a:lvl1pPr marL="4572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1pPr>
      <a:lvl2pPr marL="9144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2pPr>
      <a:lvl3pPr marL="13716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3pPr>
      <a:lvl4pPr marL="18288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4pPr>
      <a:lvl5pPr marL="22860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5pPr>
      <a:lvl6pPr marL="27432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6pPr>
      <a:lvl7pPr marL="32004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7pPr>
      <a:lvl8pPr marL="36576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8pPr>
      <a:lvl9pPr marL="41148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h.com.au/it-pro/security-it/fbi-director-slams-apple-over-iphone-encryption-20140925-10ma5a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1270000" y="1436588"/>
            <a:ext cx="10464800" cy="1332012"/>
          </a:xfrm>
          <a:prstGeom prst="rect">
            <a:avLst/>
          </a:prstGeom>
        </p:spPr>
        <p:txBody>
          <a:bodyPr/>
          <a:lstStyle/>
          <a:p>
            <a:pPr lvl="0" defTabSz="292100">
              <a:defRPr sz="1800">
                <a:solidFill>
                  <a:srgbClr val="000000"/>
                </a:solidFill>
              </a:defRPr>
            </a:pPr>
            <a:r>
              <a:rPr sz="4000" b="1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MALWAIRDROP</a:t>
            </a:r>
            <a:r>
              <a:rPr sz="400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</a:t>
            </a:r>
            <a:r>
              <a:rPr sz="4000" dirty="0" smtClean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COMPROMISING </a:t>
            </a:r>
            <a:r>
              <a:rPr lang="en-AU" sz="4000" dirty="0" smtClean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r>
              <a:rPr sz="4000" dirty="0" smtClean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DEVICES VIA AIRDROP</a:t>
            </a:r>
            <a:endParaRPr sz="4000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3142167" y="5035549"/>
            <a:ext cx="10464801" cy="1130301"/>
          </a:xfrm>
          <a:prstGeom prst="rect">
            <a:avLst/>
          </a:prstGeom>
        </p:spPr>
        <p:txBody>
          <a:bodyPr/>
          <a:lstStyle>
            <a:lvl1pPr defTabSz="525779">
              <a:defRPr sz="684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840">
                <a:solidFill>
                  <a:srgbClr val="FFFFFF"/>
                </a:solidFill>
              </a:rPr>
              <a:t>Air Drop</a:t>
            </a:r>
          </a:p>
        </p:txBody>
      </p:sp>
      <p:pic>
        <p:nvPicPr>
          <p:cNvPr id="34" name="Azimuth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8840445"/>
            <a:ext cx="2873837" cy="1081742"/>
          </a:xfrm>
          <a:prstGeom prst="rect">
            <a:avLst/>
          </a:prstGeom>
          <a:ln w="12700">
            <a:miter lim="400000"/>
          </a:ln>
        </p:spPr>
      </p:pic>
      <p:pic>
        <p:nvPicPr>
          <p:cNvPr id="35" name="AirDrop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14629" y="3618609"/>
            <a:ext cx="8225675" cy="3964182"/>
          </a:xfrm>
          <a:prstGeom prst="rect">
            <a:avLst/>
          </a:prstGeom>
          <a:ln w="12700">
            <a:miter lim="400000"/>
          </a:ln>
        </p:spPr>
      </p:pic>
      <p:pic>
        <p:nvPicPr>
          <p:cNvPr id="36" name="AZIMUTH TRI GREEN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Discover Request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No input data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Returns human-readable name of device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l"/>
            <a:r>
              <a:rPr lang="en-AU" sz="4400" dirty="0" smtClean="0">
                <a:solidFill>
                  <a:schemeClr val="bg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endParaRPr lang="en-AU" sz="4400" dirty="0">
              <a:solidFill>
                <a:schemeClr val="bg2">
                  <a:lumMod val="7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/>
            <a:r>
              <a:rPr lang="en-AU" sz="4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AU" sz="4400" dirty="0" smtClean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"user\U2019s 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iPhone"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About </a:t>
            </a:r>
            <a:r>
              <a:rPr lang="en-US" sz="4500" b="1" dirty="0" err="1" smtClean="0">
                <a:solidFill>
                  <a:schemeClr val="tx1"/>
                </a:solidFill>
              </a:rPr>
              <a:t>AirDrop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40755597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Ask Request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Provides information about incoming file(s) to be transferred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Apple PLIST format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Generates a prompt for accepting files (requires unlock)</a:t>
            </a: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About </a:t>
            </a:r>
            <a:r>
              <a:rPr lang="en-US" sz="4500" b="1" dirty="0" err="1" smtClean="0">
                <a:solidFill>
                  <a:schemeClr val="tx1"/>
                </a:solidFill>
              </a:rPr>
              <a:t>AirDrop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8421199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fontScale="62500" lnSpcReduction="20000"/>
          </a:bodyPr>
          <a:lstStyle/>
          <a:p>
            <a:pPr algn="l"/>
            <a:r>
              <a:rPr lang="en-AU" sz="44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algn="l"/>
            <a:r>
              <a:rPr lang="en-AU" sz="44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AU" sz="440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BundleID</a:t>
            </a:r>
            <a:r>
              <a:rPr lang="en-AU" sz="44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4400" dirty="0" err="1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com.azimuth.adtool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AU" sz="4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FileIcon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&lt;0000000c 6a502020  ... &gt;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Files =     (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   {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AU" sz="4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FileBomPath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"./test.jpg"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AU" sz="4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FileIsDirectory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0;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AU" sz="4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FileName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"test.jpg"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AU" sz="4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FileType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"public.jpeg"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}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);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Items =     (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);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AU" sz="4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ItemsDescription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description;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AU" sz="4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SenderComputerName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jerk;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AU" sz="4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SenderID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837384937bc7;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AU" sz="4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SenderModelName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AU" sz="4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AirDropTool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sz="4400" dirty="0" smtClean="0">
              <a:solidFill>
                <a:sysClr val="windowText" lastClr="0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About </a:t>
            </a:r>
            <a:r>
              <a:rPr lang="en-US" sz="4500" b="1" dirty="0" err="1" smtClean="0">
                <a:solidFill>
                  <a:schemeClr val="tx1"/>
                </a:solidFill>
              </a:rPr>
              <a:t>AirDrop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8664689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Upload Request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Contains actual files being sent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Can be in ZIP or CPIO format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Extracted to temporary location in /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var</a:t>
            </a:r>
            <a:r>
              <a:rPr lang="en-US" sz="4400" dirty="0" smtClean="0">
                <a:solidFill>
                  <a:sysClr val="windowText" lastClr="000000"/>
                </a:solidFill>
              </a:rPr>
              <a:t>/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tmp</a:t>
            </a: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If the user accepts transfer, files are moved to /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var</a:t>
            </a:r>
            <a:r>
              <a:rPr lang="en-US" sz="4400" dirty="0" smtClean="0">
                <a:solidFill>
                  <a:sysClr val="windowText" lastClr="000000"/>
                </a:solidFill>
              </a:rPr>
              <a:t>/mobile/xxx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chemeClr val="bg1"/>
                </a:solidFill>
              </a:rPr>
              <a:t>Key point: Upload requires an Ask request to precede it, but does *not* require it to be acknowledged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About </a:t>
            </a:r>
            <a:r>
              <a:rPr lang="en-US" sz="4500" b="1" dirty="0" err="1" smtClean="0">
                <a:solidFill>
                  <a:schemeClr val="tx1"/>
                </a:solidFill>
              </a:rPr>
              <a:t>AirDrop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1216981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Attack Surface</a:t>
            </a:r>
          </a:p>
          <a:p>
            <a:pPr marL="342900" lvl="1" indent="-342900" algn="l" rtl="0" latinLnBrk="1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Bluetooth stack</a:t>
            </a:r>
          </a:p>
          <a:p>
            <a:pPr marL="342900" lvl="1" indent="-342900" algn="l" rtl="0" latinLnBrk="1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IP stack</a:t>
            </a:r>
          </a:p>
          <a:p>
            <a:pPr marL="342900" lvl="1" indent="-342900" algn="l" rtl="0" latinLnBrk="1" hangingPunct="0">
              <a:buFont typeface="Arial" panose="020B0604020202020204" pitchFamily="34" charset="0"/>
              <a:buChar char="•"/>
            </a:pPr>
            <a:r>
              <a:rPr lang="en-US" sz="4400" dirty="0" err="1" smtClean="0">
                <a:solidFill>
                  <a:sysClr val="windowText" lastClr="000000"/>
                </a:solidFill>
              </a:rPr>
              <a:t>mDNSResponder</a:t>
            </a: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lvl="1" indent="-342900" algn="l" rtl="0" latinLnBrk="1" hangingPunct="0"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ysClr val="windowText" lastClr="000000"/>
                </a:solidFill>
              </a:rPr>
              <a:t>JPEG2000 </a:t>
            </a:r>
            <a:r>
              <a:rPr lang="en-US" sz="4400" dirty="0" smtClean="0">
                <a:solidFill>
                  <a:sysClr val="windowText" lastClr="000000"/>
                </a:solidFill>
              </a:rPr>
              <a:t>parsing</a:t>
            </a:r>
          </a:p>
          <a:p>
            <a:pPr marL="342900" lvl="1" indent="-342900" algn="l" rtl="0" latinLnBrk="1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HTTP/S (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CFNetwork</a:t>
            </a:r>
            <a:r>
              <a:rPr lang="en-US" sz="4400" dirty="0" smtClean="0">
                <a:solidFill>
                  <a:sysClr val="windowText" lastClr="000000"/>
                </a:solidFill>
              </a:rPr>
              <a:t>)</a:t>
            </a:r>
          </a:p>
          <a:p>
            <a:pPr marL="342900" lvl="1" indent="-342900" algn="l" rtl="0" latinLnBrk="1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Request parsing (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sharingd</a:t>
            </a:r>
            <a:r>
              <a:rPr lang="en-US" sz="4400" dirty="0" smtClean="0">
                <a:solidFill>
                  <a:sysClr val="windowText" lastClr="000000"/>
                </a:solidFill>
              </a:rPr>
              <a:t>)</a:t>
            </a:r>
          </a:p>
          <a:p>
            <a:pPr marL="342900" lvl="1" indent="-342900" algn="l" rtl="0" latinLnBrk="1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Unpacking</a:t>
            </a:r>
          </a:p>
          <a:p>
            <a:pPr marL="342900" lvl="1" indent="-342900" algn="l" rtl="0" latinLnBrk="1" hangingPunct="0">
              <a:buFont typeface="Arial" panose="020B0604020202020204" pitchFamily="34" charset="0"/>
              <a:buChar char="•"/>
            </a:pPr>
            <a:endParaRPr lang="en-US" sz="4400" dirty="0" smtClean="0">
              <a:solidFill>
                <a:schemeClr val="bg1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About </a:t>
            </a:r>
            <a:r>
              <a:rPr lang="en-US" sz="4500" b="1" dirty="0" err="1" smtClean="0">
                <a:solidFill>
                  <a:schemeClr val="tx1"/>
                </a:solidFill>
              </a:rPr>
              <a:t>AirDrop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5188908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Attack Surface</a:t>
            </a:r>
          </a:p>
          <a:p>
            <a:pPr marL="342900" lvl="1" indent="-342900" algn="l" rtl="0" latinLnBrk="1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Bluetooth stack</a:t>
            </a:r>
          </a:p>
          <a:p>
            <a:pPr marL="342900" lvl="1" indent="-342900" algn="l" rtl="0" latinLnBrk="1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IP stack</a:t>
            </a:r>
          </a:p>
          <a:p>
            <a:pPr marL="342900" lvl="1" indent="-342900" algn="l" rtl="0" latinLnBrk="1" hangingPunct="0">
              <a:buFont typeface="Arial" panose="020B0604020202020204" pitchFamily="34" charset="0"/>
              <a:buChar char="•"/>
            </a:pPr>
            <a:r>
              <a:rPr lang="en-US" sz="4400" dirty="0" err="1" smtClean="0">
                <a:solidFill>
                  <a:sysClr val="windowText" lastClr="000000"/>
                </a:solidFill>
              </a:rPr>
              <a:t>mDNSResponder</a:t>
            </a: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lvl="1" indent="-342900" algn="l" rtl="0" latinLnBrk="1" hangingPunct="0"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ysClr val="windowText" lastClr="000000"/>
                </a:solidFill>
              </a:rPr>
              <a:t>JPEG2000 </a:t>
            </a:r>
            <a:r>
              <a:rPr lang="en-US" sz="4400" dirty="0" smtClean="0">
                <a:solidFill>
                  <a:sysClr val="windowText" lastClr="000000"/>
                </a:solidFill>
              </a:rPr>
              <a:t>parsing</a:t>
            </a:r>
          </a:p>
          <a:p>
            <a:pPr marL="342900" lvl="1" indent="-342900" algn="l" rtl="0" latinLnBrk="1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HTTP/S (</a:t>
            </a:r>
            <a:r>
              <a:rPr lang="en-US" sz="4400" dirty="0" err="1" smtClean="0">
                <a:solidFill>
                  <a:schemeClr val="bg1"/>
                </a:solidFill>
              </a:rPr>
              <a:t>CFNetwork</a:t>
            </a:r>
            <a:r>
              <a:rPr lang="en-US" sz="4400" dirty="0" smtClean="0">
                <a:solidFill>
                  <a:schemeClr val="bg1"/>
                </a:solidFill>
              </a:rPr>
              <a:t>)</a:t>
            </a:r>
          </a:p>
          <a:p>
            <a:pPr marL="342900" lvl="1" indent="-342900" algn="l" rtl="0" latinLnBrk="1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Request parsing (</a:t>
            </a:r>
            <a:r>
              <a:rPr lang="en-US" sz="4400" dirty="0" err="1" smtClean="0">
                <a:solidFill>
                  <a:schemeClr val="bg1"/>
                </a:solidFill>
              </a:rPr>
              <a:t>sharingd</a:t>
            </a:r>
            <a:r>
              <a:rPr lang="en-US" sz="4400" dirty="0" smtClean="0">
                <a:solidFill>
                  <a:schemeClr val="bg1"/>
                </a:solidFill>
              </a:rPr>
              <a:t>)</a:t>
            </a:r>
          </a:p>
          <a:p>
            <a:pPr marL="342900" lvl="1" indent="-342900" algn="l" rtl="0" latinLnBrk="1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Unpacking</a:t>
            </a:r>
          </a:p>
          <a:p>
            <a:pPr marL="342900" lvl="1" indent="-342900" algn="l" rtl="0" latinLnBrk="1" hangingPunct="0">
              <a:buFont typeface="Arial" panose="020B0604020202020204" pitchFamily="34" charset="0"/>
              <a:buChar char="•"/>
            </a:pPr>
            <a:endParaRPr lang="en-US" sz="4400" dirty="0" smtClean="0">
              <a:solidFill>
                <a:schemeClr val="bg1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About </a:t>
            </a:r>
            <a:r>
              <a:rPr lang="en-US" sz="4500" b="1" dirty="0" err="1" smtClean="0">
                <a:solidFill>
                  <a:schemeClr val="tx1"/>
                </a:solidFill>
              </a:rPr>
              <a:t>AirDrop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4002638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1270000" y="3248762"/>
            <a:ext cx="10464800" cy="1332012"/>
          </a:xfrm>
          <a:prstGeom prst="rect">
            <a:avLst/>
          </a:prstGeom>
        </p:spPr>
        <p:txBody>
          <a:bodyPr/>
          <a:lstStyle/>
          <a:p>
            <a:pPr lvl="0" defTabSz="292100">
              <a:defRPr sz="1800">
                <a:solidFill>
                  <a:srgbClr val="000000"/>
                </a:solidFill>
              </a:defRPr>
            </a:pPr>
            <a:r>
              <a:rPr lang="en-AU" sz="4000" b="1" dirty="0" smtClean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 II: VULNERABILITY</a:t>
            </a:r>
            <a:endParaRPr sz="4000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6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9071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Upload Request Unpacking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Handled by [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SDFileZipper</a:t>
            </a:r>
            <a:r>
              <a:rPr lang="en-US" sz="4400" dirty="0" smtClean="0">
                <a:solidFill>
                  <a:sysClr val="windowText" lastClr="000000"/>
                </a:solidFill>
              </a:rPr>
              <a:t> unzip]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Relies on 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Bom.framework</a:t>
            </a:r>
            <a:r>
              <a:rPr lang="en-US" sz="4400" dirty="0" smtClean="0">
                <a:solidFill>
                  <a:sysClr val="windowText" lastClr="000000"/>
                </a:solidFill>
              </a:rPr>
              <a:t> to do actual unzipping</a:t>
            </a:r>
          </a:p>
          <a:p>
            <a:pPr marR="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l" rtl="0" hangingPunct="0"/>
            <a:r>
              <a:rPr lang="en-AU" sz="36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AU" sz="36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AU" sz="36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BOMCopierCopyWithOptions</a:t>
            </a:r>
            <a:r>
              <a:rPr lang="en-AU" sz="36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AU" sz="36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BOMCopier</a:t>
            </a:r>
            <a:r>
              <a:rPr lang="en-AU" sz="36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*Copier, </a:t>
            </a:r>
            <a:r>
              <a:rPr lang="en-AU" sz="36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char</a:t>
            </a:r>
            <a:r>
              <a:rPr lang="en-AU" sz="36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*</a:t>
            </a:r>
            <a:r>
              <a:rPr lang="en-AU" sz="36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DestinationPath</a:t>
            </a:r>
            <a:r>
              <a:rPr lang="en-AU" sz="36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AU" sz="36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char</a:t>
            </a:r>
            <a:r>
              <a:rPr lang="en-AU" sz="36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*</a:t>
            </a:r>
            <a:r>
              <a:rPr lang="en-AU" sz="36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ArchivePath</a:t>
            </a:r>
            <a:r>
              <a:rPr lang="en-AU" sz="36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AU" sz="36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CFDictionaryRef</a:t>
            </a:r>
            <a:r>
              <a:rPr lang="en-AU" sz="36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Options );</a:t>
            </a:r>
            <a:endParaRPr lang="en-US" sz="3600" dirty="0" smtClean="0">
              <a:solidFill>
                <a:schemeClr val="tx2">
                  <a:lumMod val="10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Vulnerability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7691121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Options dictionary dictates what the function does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In this case, we care about CPIO functionality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Dictionary requires </a:t>
            </a:r>
            <a:r>
              <a:rPr lang="en-AU" sz="4400" dirty="0" err="1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extractCPIO</a:t>
            </a: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 =&gt; 1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Occurs if Content-Type header of Upload request is set to application/x-</a:t>
            </a:r>
            <a:r>
              <a:rPr lang="en-AU" sz="4400" dirty="0" err="1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cpio</a:t>
            </a: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 or application/x-</a:t>
            </a:r>
            <a:r>
              <a:rPr lang="en-AU" sz="4400" dirty="0" err="1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dvzip</a:t>
            </a: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Vulnerability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8786410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59174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fontScale="40000" lnSpcReduction="20000"/>
          </a:bodyPr>
          <a:lstStyle/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7000" dirty="0" smtClean="0">
                <a:solidFill>
                  <a:sysClr val="windowText" lastClr="000000"/>
                </a:solidFill>
              </a:rPr>
              <a:t>Vulnerability occurs reading CPIO header (function _</a:t>
            </a:r>
            <a:r>
              <a:rPr lang="en-AU" sz="7000" dirty="0" err="1" smtClean="0">
                <a:solidFill>
                  <a:sysClr val="windowText" lastClr="000000"/>
                </a:solidFill>
              </a:rPr>
              <a:t>BOMCPIOReadHeader</a:t>
            </a:r>
            <a:r>
              <a:rPr lang="en-AU" sz="7000" dirty="0" smtClean="0">
                <a:solidFill>
                  <a:sysClr val="windowText" lastClr="000000"/>
                </a:solidFill>
              </a:rPr>
              <a:t>())</a:t>
            </a:r>
          </a:p>
          <a:p>
            <a:pPr marR="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AU" sz="4400" dirty="0">
              <a:solidFill>
                <a:sysClr val="windowText" lastClr="000000"/>
              </a:solidFill>
            </a:endParaRPr>
          </a:p>
          <a:p>
            <a:pPr algn="l" rtl="0" hangingPunct="0"/>
            <a:r>
              <a:rPr lang="en-AU" sz="6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__int64</a:t>
            </a:r>
            <a:r>
              <a:rPr lang="en-AU" sz="6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AU" sz="60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BOMCPIOReadHeader</a:t>
            </a:r>
            <a:r>
              <a:rPr lang="en-AU" sz="6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AU" sz="60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struct_ArchiveFile</a:t>
            </a:r>
            <a:r>
              <a:rPr lang="en-AU" sz="6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*</a:t>
            </a:r>
            <a:r>
              <a:rPr lang="en-AU" sz="60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ArchiveFile</a:t>
            </a:r>
            <a:r>
              <a:rPr lang="en-AU" sz="6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AU" sz="60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AU" sz="6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AU" sz="6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char</a:t>
            </a:r>
            <a:r>
              <a:rPr lang="en-AU" sz="6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*</a:t>
            </a:r>
            <a:r>
              <a:rPr lang="en-AU" sz="60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CpioFilenameEntry</a:t>
            </a:r>
            <a:r>
              <a:rPr lang="en-AU" sz="6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AU" sz="60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struct</a:t>
            </a:r>
            <a:r>
              <a:rPr lang="en-AU" sz="6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AU" sz="60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cpio_record_t</a:t>
            </a:r>
            <a:r>
              <a:rPr lang="en-AU" sz="6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*</a:t>
            </a:r>
            <a:r>
              <a:rPr lang="en-AU" sz="60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OutCpioRecord</a:t>
            </a:r>
            <a:r>
              <a:rPr lang="en-AU" sz="6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endParaRPr lang="en-AU" sz="6000" dirty="0" smtClean="0">
              <a:solidFill>
                <a:sysClr val="windowText" lastClr="0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571500" marR="0" indent="-5715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</a:pPr>
            <a:r>
              <a:rPr lang="en-AU" sz="7000" dirty="0" smtClean="0">
                <a:solidFill>
                  <a:sysClr val="windowText" lastClr="000000"/>
                </a:solidFill>
              </a:rPr>
              <a:t>Read and parse CPIO header structure</a:t>
            </a:r>
            <a:endParaRPr lang="en-AU" sz="3400" dirty="0" smtClean="0">
              <a:solidFill>
                <a:srgbClr val="0000FF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/>
            <a:endParaRPr lang="en-AU" sz="4400" dirty="0" smtClean="0">
              <a:solidFill>
                <a:srgbClr val="0000FF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/>
            <a:r>
              <a:rPr lang="en-AU" sz="5000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struct</a:t>
            </a:r>
            <a:r>
              <a:rPr lang="en-AU" sz="50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AU" sz="50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CPIOHeader</a:t>
            </a:r>
            <a:endParaRPr lang="en-AU" sz="5000" dirty="0">
              <a:solidFill>
                <a:prstClr val="black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AU" sz="5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char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AU" sz="50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magic[6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	</a:t>
            </a:r>
            <a:r>
              <a:rPr lang="en-AU" sz="50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070707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AU" sz="5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char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AU" sz="5000" dirty="0" err="1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dev</a:t>
            </a:r>
            <a:r>
              <a:rPr lang="en-AU" sz="50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[6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		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AU" sz="5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char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AU" sz="50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AU" sz="5000" dirty="0" err="1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ino</a:t>
            </a:r>
            <a:r>
              <a:rPr lang="en-AU" sz="50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[6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AU" sz="5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char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AU" sz="50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mode[6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AU" sz="5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char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AU" sz="5000" dirty="0" err="1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uid</a:t>
            </a:r>
            <a:r>
              <a:rPr lang="en-AU" sz="50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[6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AU" sz="5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char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AU" sz="50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AU" sz="5000" dirty="0" err="1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gid</a:t>
            </a:r>
            <a:r>
              <a:rPr lang="en-AU" sz="50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[6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AU" sz="5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char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AU" sz="50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AU" sz="5000" dirty="0" err="1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nlink</a:t>
            </a:r>
            <a:r>
              <a:rPr lang="en-AU" sz="50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[6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AU" sz="5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char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AU" sz="50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AU" sz="5000" dirty="0" err="1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rdev</a:t>
            </a:r>
            <a:r>
              <a:rPr lang="en-AU" sz="50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[6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AU" sz="5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char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AU" sz="50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AU" sz="5000" dirty="0" err="1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mtime</a:t>
            </a:r>
            <a:r>
              <a:rPr lang="en-AU" sz="50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[11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AU" sz="5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char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AU" sz="50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AU" sz="5000" dirty="0" err="1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namesize</a:t>
            </a:r>
            <a:r>
              <a:rPr lang="en-AU" sz="50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[6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AU" sz="5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char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AU" sz="50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AU" sz="5000" dirty="0" err="1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filesize</a:t>
            </a:r>
            <a:r>
              <a:rPr lang="en-AU" sz="50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[11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AU" sz="50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filename follows, then file data</a:t>
            </a:r>
          </a:p>
          <a:p>
            <a:pPr algn="l"/>
            <a:r>
              <a:rPr lang="en-AU" sz="50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};</a:t>
            </a:r>
            <a:endParaRPr lang="en-US" sz="50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Vulnerability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42669847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fontScale="92500" lnSpcReduction="10000"/>
          </a:bodyPr>
          <a:lstStyle/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Physical-proximity attacks are a thing now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Getting access to a locked device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Also useful as an injection vector in to a network/    protected computer</a:t>
            </a:r>
          </a:p>
          <a:p>
            <a:pPr marL="1074738" marR="0" indent="-538163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3600" dirty="0" err="1" smtClean="0">
                <a:solidFill>
                  <a:sysClr val="windowText" lastClr="000000"/>
                </a:solidFill>
              </a:rPr>
              <a:t>IoT</a:t>
            </a:r>
            <a:r>
              <a:rPr lang="en-US" sz="3600" dirty="0" smtClean="0">
                <a:solidFill>
                  <a:sysClr val="windowText" lastClr="000000"/>
                </a:solidFill>
              </a:rPr>
              <a:t>/smartphone </a:t>
            </a:r>
            <a:r>
              <a:rPr lang="en-US" sz="3600" dirty="0" err="1" smtClean="0">
                <a:solidFill>
                  <a:sysClr val="windowText" lastClr="000000"/>
                </a:solidFill>
              </a:rPr>
              <a:t>usb</a:t>
            </a:r>
            <a:r>
              <a:rPr lang="en-US" sz="3600" dirty="0" smtClean="0">
                <a:solidFill>
                  <a:sysClr val="windowText" lastClr="000000"/>
                </a:solidFill>
              </a:rPr>
              <a:t>-based or “airborne” vectors</a:t>
            </a:r>
          </a:p>
          <a:p>
            <a:pPr marL="1074738" marR="0" indent="-538163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3600" dirty="0" smtClean="0">
                <a:solidFill>
                  <a:sysClr val="windowText" lastClr="000000"/>
                </a:solidFill>
              </a:rPr>
              <a:t>See: </a:t>
            </a:r>
            <a:r>
              <a:rPr lang="en-US" sz="3600" dirty="0" err="1" smtClean="0">
                <a:solidFill>
                  <a:sysClr val="windowText" lastClr="000000"/>
                </a:solidFill>
              </a:rPr>
              <a:t>WireLurker</a:t>
            </a:r>
            <a:r>
              <a:rPr lang="en-US" sz="3600" dirty="0" smtClean="0">
                <a:solidFill>
                  <a:sysClr val="windowText" lastClr="000000"/>
                </a:solidFill>
              </a:rPr>
              <a:t>, </a:t>
            </a:r>
            <a:r>
              <a:rPr lang="en-US" sz="3600" dirty="0" err="1" smtClean="0">
                <a:solidFill>
                  <a:sysClr val="windowText" lastClr="000000"/>
                </a:solidFill>
              </a:rPr>
              <a:t>FitBit</a:t>
            </a:r>
            <a:r>
              <a:rPr lang="en-US" sz="3600" dirty="0" smtClean="0">
                <a:solidFill>
                  <a:sysClr val="windowText" lastClr="000000"/>
                </a:solidFill>
              </a:rPr>
              <a:t> thing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iOS in particular is a challenging target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FBI recently lamented “impossible to get access to  if they’re locked” </a:t>
            </a:r>
            <a:r>
              <a:rPr lang="en-US" sz="4400" dirty="0">
                <a:solidFill>
                  <a:sysClr val="windowText" lastClr="000000"/>
                </a:solidFill>
              </a:rPr>
              <a:t>(</a:t>
            </a:r>
            <a:r>
              <a:rPr lang="en-US" sz="4400" dirty="0">
                <a:solidFill>
                  <a:sysClr val="windowText" lastClr="000000"/>
                </a:solidFill>
                <a:hlinkClick r:id="rId3"/>
              </a:rPr>
              <a:t>http://</a:t>
            </a:r>
            <a:r>
              <a:rPr lang="en-US" sz="4400" dirty="0" smtClean="0">
                <a:solidFill>
                  <a:sysClr val="windowText" lastClr="000000"/>
                </a:solidFill>
                <a:hlinkClick r:id="rId3"/>
              </a:rPr>
              <a:t>www.smh.com.au/it-pro/security-it/fbi-director-slams-apple-over-iphone-encryption-20140925-10ma5a.html</a:t>
            </a:r>
            <a:r>
              <a:rPr lang="en-US" sz="4400" dirty="0" smtClean="0">
                <a:solidFill>
                  <a:sysClr val="windowText" lastClr="000000"/>
                </a:solidFill>
              </a:rPr>
              <a:t>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Introduction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fontScale="55000" lnSpcReduction="20000"/>
          </a:bodyPr>
          <a:lstStyle/>
          <a:p>
            <a:pPr algn="l"/>
            <a:r>
              <a:rPr lang="en-AU" sz="4400" dirty="0"/>
              <a:t> </a:t>
            </a:r>
            <a:r>
              <a:rPr lang="en-AU" sz="4400" dirty="0">
                <a:solidFill>
                  <a:srgbClr val="0000FF"/>
                </a:solidFill>
              </a:rPr>
              <a:t>if</a:t>
            </a:r>
            <a:r>
              <a:rPr lang="en-AU" sz="4400" dirty="0">
                <a:solidFill>
                  <a:prstClr val="black"/>
                </a:solidFill>
              </a:rPr>
              <a:t> ( </a:t>
            </a:r>
            <a:r>
              <a:rPr lang="en-AU" sz="4400" dirty="0" err="1">
                <a:solidFill>
                  <a:prstClr val="black"/>
                </a:solidFill>
              </a:rPr>
              <a:t>totalBytesRead</a:t>
            </a:r>
            <a:r>
              <a:rPr lang="en-AU" sz="4400" dirty="0">
                <a:solidFill>
                  <a:prstClr val="black"/>
                </a:solidFill>
              </a:rPr>
              <a:t> == </a:t>
            </a:r>
            <a:r>
              <a:rPr lang="en-AU" sz="4400" dirty="0" err="1" smtClean="0">
                <a:solidFill>
                  <a:prstClr val="black"/>
                </a:solidFill>
              </a:rPr>
              <a:t>sizeof</a:t>
            </a:r>
            <a:r>
              <a:rPr lang="en-AU" sz="4400" dirty="0" smtClean="0">
                <a:solidFill>
                  <a:prstClr val="black"/>
                </a:solidFill>
              </a:rPr>
              <a:t>( </a:t>
            </a:r>
            <a:r>
              <a:rPr lang="en-AU" sz="4400" dirty="0" err="1" smtClean="0">
                <a:solidFill>
                  <a:prstClr val="black"/>
                </a:solidFill>
              </a:rPr>
              <a:t>CPIOHeader</a:t>
            </a:r>
            <a:r>
              <a:rPr lang="en-AU" sz="4400" dirty="0" smtClean="0">
                <a:solidFill>
                  <a:prstClr val="black"/>
                </a:solidFill>
              </a:rPr>
              <a:t> ) </a:t>
            </a:r>
            <a:r>
              <a:rPr lang="en-AU" sz="4400" dirty="0">
                <a:solidFill>
                  <a:prstClr val="black"/>
                </a:solidFill>
              </a:rPr>
              <a:t>)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</a:rPr>
              <a:t>    {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</a:rPr>
              <a:t>      </a:t>
            </a:r>
            <a:r>
              <a:rPr lang="en-AU" sz="4400" dirty="0" err="1">
                <a:solidFill>
                  <a:prstClr val="black"/>
                </a:solidFill>
              </a:rPr>
              <a:t>rc</a:t>
            </a:r>
            <a:r>
              <a:rPr lang="en-AU" sz="4400" dirty="0">
                <a:solidFill>
                  <a:prstClr val="black"/>
                </a:solidFill>
              </a:rPr>
              <a:t> = 3;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</a:rPr>
              <a:t>      </a:t>
            </a:r>
            <a:r>
              <a:rPr lang="en-AU" sz="4400" dirty="0">
                <a:solidFill>
                  <a:srgbClr val="0000FF"/>
                </a:solidFill>
              </a:rPr>
              <a:t>if</a:t>
            </a:r>
            <a:r>
              <a:rPr lang="en-AU" sz="4400" dirty="0">
                <a:solidFill>
                  <a:prstClr val="black"/>
                </a:solidFill>
              </a:rPr>
              <a:t> ( </a:t>
            </a:r>
            <a:r>
              <a:rPr lang="en-AU" sz="4400" dirty="0" err="1">
                <a:solidFill>
                  <a:prstClr val="black"/>
                </a:solidFill>
              </a:rPr>
              <a:t>sscanf</a:t>
            </a:r>
            <a:r>
              <a:rPr lang="en-AU" sz="4400" dirty="0">
                <a:solidFill>
                  <a:prstClr val="black"/>
                </a:solidFill>
              </a:rPr>
              <a:t>(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</a:rPr>
              <a:t>             &amp;</a:t>
            </a:r>
            <a:r>
              <a:rPr lang="en-AU" sz="4400" dirty="0" err="1">
                <a:solidFill>
                  <a:prstClr val="black"/>
                </a:solidFill>
              </a:rPr>
              <a:t>headerString</a:t>
            </a:r>
            <a:r>
              <a:rPr lang="en-AU" sz="4400" dirty="0">
                <a:solidFill>
                  <a:prstClr val="black"/>
                </a:solidFill>
              </a:rPr>
              <a:t>,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</a:rPr>
              <a:t>             </a:t>
            </a:r>
            <a:r>
              <a:rPr lang="en-AU" sz="4400" dirty="0">
                <a:solidFill>
                  <a:srgbClr val="A31515"/>
                </a:solidFill>
              </a:rPr>
              <a:t>"%06s%06ho%06ho%06ho%06ho%06ho%06ho%06ho%011o%06ho%011llo"</a:t>
            </a:r>
            <a:r>
              <a:rPr lang="en-AU" sz="4400" dirty="0">
                <a:solidFill>
                  <a:prstClr val="black"/>
                </a:solidFill>
              </a:rPr>
              <a:t>,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</a:rPr>
              <a:t>             &amp;magic,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</a:rPr>
              <a:t>             &amp;</a:t>
            </a:r>
            <a:r>
              <a:rPr lang="en-AU" sz="4400" dirty="0" err="1">
                <a:solidFill>
                  <a:prstClr val="black"/>
                </a:solidFill>
              </a:rPr>
              <a:t>dev</a:t>
            </a:r>
            <a:r>
              <a:rPr lang="en-AU" sz="4400" dirty="0">
                <a:solidFill>
                  <a:prstClr val="black"/>
                </a:solidFill>
              </a:rPr>
              <a:t>,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</a:rPr>
              <a:t>             &amp;</a:t>
            </a:r>
            <a:r>
              <a:rPr lang="en-AU" sz="4400" dirty="0" err="1">
                <a:solidFill>
                  <a:prstClr val="black"/>
                </a:solidFill>
              </a:rPr>
              <a:t>ino</a:t>
            </a:r>
            <a:r>
              <a:rPr lang="en-AU" sz="4400" dirty="0">
                <a:solidFill>
                  <a:prstClr val="black"/>
                </a:solidFill>
              </a:rPr>
              <a:t>,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</a:rPr>
              <a:t>             &amp;</a:t>
            </a:r>
            <a:r>
              <a:rPr lang="en-AU" sz="4400" dirty="0" err="1">
                <a:solidFill>
                  <a:prstClr val="black"/>
                </a:solidFill>
              </a:rPr>
              <a:t>cpio_record</a:t>
            </a:r>
            <a:r>
              <a:rPr lang="en-AU" sz="4400" dirty="0">
                <a:solidFill>
                  <a:prstClr val="black"/>
                </a:solidFill>
              </a:rPr>
              <a:t>-&gt;mode,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</a:rPr>
              <a:t>             &amp;</a:t>
            </a:r>
            <a:r>
              <a:rPr lang="en-AU" sz="4400" dirty="0" err="1">
                <a:solidFill>
                  <a:prstClr val="black"/>
                </a:solidFill>
              </a:rPr>
              <a:t>uid</a:t>
            </a:r>
            <a:r>
              <a:rPr lang="en-AU" sz="4400" dirty="0">
                <a:solidFill>
                  <a:prstClr val="black"/>
                </a:solidFill>
              </a:rPr>
              <a:t>,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</a:rPr>
              <a:t>             &amp;</a:t>
            </a:r>
            <a:r>
              <a:rPr lang="en-AU" sz="4400" dirty="0" err="1">
                <a:solidFill>
                  <a:prstClr val="black"/>
                </a:solidFill>
              </a:rPr>
              <a:t>gid</a:t>
            </a:r>
            <a:r>
              <a:rPr lang="en-AU" sz="4400" dirty="0">
                <a:solidFill>
                  <a:prstClr val="black"/>
                </a:solidFill>
              </a:rPr>
              <a:t>,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</a:rPr>
              <a:t>             &amp;</a:t>
            </a:r>
            <a:r>
              <a:rPr lang="en-AU" sz="4400" dirty="0" err="1">
                <a:solidFill>
                  <a:prstClr val="black"/>
                </a:solidFill>
              </a:rPr>
              <a:t>cpio_record</a:t>
            </a:r>
            <a:r>
              <a:rPr lang="en-AU" sz="4400" dirty="0">
                <a:solidFill>
                  <a:prstClr val="black"/>
                </a:solidFill>
              </a:rPr>
              <a:t>-&gt;</a:t>
            </a:r>
            <a:r>
              <a:rPr lang="en-AU" sz="4400" dirty="0" err="1">
                <a:solidFill>
                  <a:prstClr val="black"/>
                </a:solidFill>
              </a:rPr>
              <a:t>nlink</a:t>
            </a:r>
            <a:r>
              <a:rPr lang="en-AU" sz="4400" dirty="0">
                <a:solidFill>
                  <a:prstClr val="black"/>
                </a:solidFill>
              </a:rPr>
              <a:t>,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</a:rPr>
              <a:t>             &amp;</a:t>
            </a:r>
            <a:r>
              <a:rPr lang="en-AU" sz="4400" dirty="0" err="1">
                <a:solidFill>
                  <a:prstClr val="black"/>
                </a:solidFill>
              </a:rPr>
              <a:t>rdev</a:t>
            </a:r>
            <a:r>
              <a:rPr lang="en-AU" sz="4400" dirty="0">
                <a:solidFill>
                  <a:prstClr val="black"/>
                </a:solidFill>
              </a:rPr>
              <a:t>,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</a:rPr>
              <a:t>             &amp;</a:t>
            </a:r>
            <a:r>
              <a:rPr lang="en-AU" sz="4400" dirty="0" err="1">
                <a:solidFill>
                  <a:prstClr val="black"/>
                </a:solidFill>
              </a:rPr>
              <a:t>mtime</a:t>
            </a:r>
            <a:r>
              <a:rPr lang="en-AU" sz="4400" dirty="0">
                <a:solidFill>
                  <a:prstClr val="black"/>
                </a:solidFill>
              </a:rPr>
              <a:t>,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</a:rPr>
              <a:t>             &amp;</a:t>
            </a:r>
            <a:r>
              <a:rPr lang="en-AU" sz="4400" dirty="0" err="1">
                <a:solidFill>
                  <a:prstClr val="black"/>
                </a:solidFill>
              </a:rPr>
              <a:t>filename_length</a:t>
            </a:r>
            <a:r>
              <a:rPr lang="en-AU" sz="4400" dirty="0">
                <a:solidFill>
                  <a:prstClr val="black"/>
                </a:solidFill>
              </a:rPr>
              <a:t>,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</a:rPr>
              <a:t>             &amp;</a:t>
            </a:r>
            <a:r>
              <a:rPr lang="en-AU" sz="4400" dirty="0" err="1">
                <a:solidFill>
                  <a:prstClr val="black"/>
                </a:solidFill>
              </a:rPr>
              <a:t>filesize</a:t>
            </a:r>
            <a:r>
              <a:rPr lang="en-AU" sz="4400" dirty="0">
                <a:solidFill>
                  <a:prstClr val="black"/>
                </a:solidFill>
              </a:rPr>
              <a:t>) == 11 )</a:t>
            </a: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Vulnerability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9832943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fontScale="70000" lnSpcReduction="20000"/>
          </a:bodyPr>
          <a:lstStyle/>
          <a:p>
            <a:pPr algn="l"/>
            <a:r>
              <a:rPr lang="en-AU" sz="3400" dirty="0"/>
              <a:t> </a:t>
            </a:r>
            <a:r>
              <a:rPr lang="en-AU" sz="3400" dirty="0">
                <a:solidFill>
                  <a:srgbClr val="0000FF"/>
                </a:solidFill>
              </a:rPr>
              <a:t>if</a:t>
            </a:r>
            <a:r>
              <a:rPr lang="en-AU" sz="3400" dirty="0">
                <a:solidFill>
                  <a:prstClr val="black"/>
                </a:solidFill>
              </a:rPr>
              <a:t> ( !</a:t>
            </a:r>
            <a:r>
              <a:rPr lang="en-AU" sz="3400" dirty="0" err="1">
                <a:solidFill>
                  <a:prstClr val="black"/>
                </a:solidFill>
              </a:rPr>
              <a:t>strcmp</a:t>
            </a:r>
            <a:r>
              <a:rPr lang="en-AU" sz="3400" dirty="0">
                <a:solidFill>
                  <a:prstClr val="black"/>
                </a:solidFill>
              </a:rPr>
              <a:t>(&amp;magic, </a:t>
            </a:r>
            <a:r>
              <a:rPr lang="en-AU" sz="3400" dirty="0">
                <a:solidFill>
                  <a:srgbClr val="A31515"/>
                </a:solidFill>
              </a:rPr>
              <a:t>"070707"</a:t>
            </a:r>
            <a:r>
              <a:rPr lang="en-AU" sz="3400" dirty="0">
                <a:solidFill>
                  <a:prstClr val="black"/>
                </a:solidFill>
              </a:rPr>
              <a:t>) &amp;&amp; </a:t>
            </a:r>
            <a:r>
              <a:rPr lang="en-AU" sz="3400" dirty="0" err="1">
                <a:solidFill>
                  <a:prstClr val="black"/>
                </a:solidFill>
              </a:rPr>
              <a:t>filename_length</a:t>
            </a:r>
            <a:r>
              <a:rPr lang="en-AU" sz="3400" dirty="0">
                <a:solidFill>
                  <a:prstClr val="black"/>
                </a:solidFill>
              </a:rPr>
              <a:t> &lt;= </a:t>
            </a:r>
            <a:r>
              <a:rPr lang="en-AU" sz="3400" dirty="0" smtClean="0">
                <a:solidFill>
                  <a:prstClr val="black"/>
                </a:solidFill>
              </a:rPr>
              <a:t>1024 </a:t>
            </a:r>
            <a:r>
              <a:rPr lang="en-AU" sz="3400" dirty="0">
                <a:solidFill>
                  <a:prstClr val="black"/>
                </a:solidFill>
              </a:rPr>
              <a:t>)</a:t>
            </a:r>
          </a:p>
          <a:p>
            <a:pPr algn="l"/>
            <a:r>
              <a:rPr lang="en-AU" sz="3400" dirty="0">
                <a:solidFill>
                  <a:prstClr val="black"/>
                </a:solidFill>
              </a:rPr>
              <a:t> </a:t>
            </a:r>
            <a:r>
              <a:rPr lang="en-AU" sz="3400" dirty="0" smtClean="0">
                <a:solidFill>
                  <a:prstClr val="black"/>
                </a:solidFill>
              </a:rPr>
              <a:t>{                                       </a:t>
            </a:r>
          </a:p>
          <a:p>
            <a:pPr algn="l"/>
            <a:r>
              <a:rPr lang="en-AU" sz="3400" dirty="0">
                <a:solidFill>
                  <a:prstClr val="black"/>
                </a:solidFill>
              </a:rPr>
              <a:t>	 </a:t>
            </a:r>
            <a:r>
              <a:rPr lang="en-AU" sz="3400" dirty="0" smtClean="0">
                <a:solidFill>
                  <a:prstClr val="black"/>
                </a:solidFill>
              </a:rPr>
              <a:t>  </a:t>
            </a:r>
            <a:r>
              <a:rPr lang="en-AU" sz="3400" dirty="0" smtClean="0">
                <a:solidFill>
                  <a:srgbClr val="008000"/>
                </a:solidFill>
              </a:rPr>
              <a:t>// </a:t>
            </a:r>
            <a:r>
              <a:rPr lang="en-AU" sz="3400" dirty="0">
                <a:solidFill>
                  <a:srgbClr val="008000"/>
                </a:solidFill>
              </a:rPr>
              <a:t>Read the filename from the CPIO record</a:t>
            </a:r>
          </a:p>
          <a:p>
            <a:pPr algn="l"/>
            <a:r>
              <a:rPr lang="en-AU" sz="3400" dirty="0">
                <a:solidFill>
                  <a:prstClr val="black"/>
                </a:solidFill>
              </a:rPr>
              <a:t>          </a:t>
            </a:r>
            <a:r>
              <a:rPr lang="en-AU" sz="3400" dirty="0" err="1">
                <a:solidFill>
                  <a:prstClr val="black"/>
                </a:solidFill>
              </a:rPr>
              <a:t>readBytes</a:t>
            </a:r>
            <a:r>
              <a:rPr lang="en-AU" sz="3400" dirty="0">
                <a:solidFill>
                  <a:prstClr val="black"/>
                </a:solidFill>
              </a:rPr>
              <a:t> = </a:t>
            </a:r>
            <a:r>
              <a:rPr lang="en-AU" sz="3400" dirty="0" err="1">
                <a:solidFill>
                  <a:prstClr val="black"/>
                </a:solidFill>
              </a:rPr>
              <a:t>BOMFileRead</a:t>
            </a:r>
            <a:r>
              <a:rPr lang="en-AU" sz="3400" dirty="0">
                <a:solidFill>
                  <a:prstClr val="black"/>
                </a:solidFill>
              </a:rPr>
              <a:t>(</a:t>
            </a:r>
            <a:r>
              <a:rPr lang="en-AU" sz="3400" dirty="0" err="1">
                <a:solidFill>
                  <a:prstClr val="black"/>
                </a:solidFill>
              </a:rPr>
              <a:t>ArchiveFile</a:t>
            </a:r>
            <a:r>
              <a:rPr lang="en-AU" sz="3400" dirty="0">
                <a:solidFill>
                  <a:prstClr val="black"/>
                </a:solidFill>
              </a:rPr>
              <a:t>-&gt;stream, </a:t>
            </a:r>
            <a:endParaRPr lang="en-AU" sz="3400" dirty="0" smtClean="0">
              <a:solidFill>
                <a:prstClr val="black"/>
              </a:solidFill>
            </a:endParaRPr>
          </a:p>
          <a:p>
            <a:pPr algn="l"/>
            <a:r>
              <a:rPr lang="en-AU" sz="3400" dirty="0">
                <a:solidFill>
                  <a:prstClr val="black"/>
                </a:solidFill>
              </a:rPr>
              <a:t>	</a:t>
            </a:r>
            <a:r>
              <a:rPr lang="en-AU" sz="3400" dirty="0" smtClean="0">
                <a:solidFill>
                  <a:prstClr val="black"/>
                </a:solidFill>
              </a:rPr>
              <a:t>							</a:t>
            </a:r>
            <a:r>
              <a:rPr lang="en-AU" sz="3400" dirty="0" err="1" smtClean="0">
                <a:solidFill>
                  <a:prstClr val="black"/>
                </a:solidFill>
              </a:rPr>
              <a:t>CpioFilenameEntry</a:t>
            </a:r>
            <a:r>
              <a:rPr lang="en-AU" sz="3400" dirty="0">
                <a:solidFill>
                  <a:prstClr val="black"/>
                </a:solidFill>
              </a:rPr>
              <a:t>, </a:t>
            </a:r>
            <a:r>
              <a:rPr lang="en-AU" sz="3400" dirty="0" err="1">
                <a:solidFill>
                  <a:prstClr val="black"/>
                </a:solidFill>
              </a:rPr>
              <a:t>filename_length</a:t>
            </a:r>
            <a:r>
              <a:rPr lang="en-AU" sz="3400" dirty="0">
                <a:solidFill>
                  <a:prstClr val="black"/>
                </a:solidFill>
              </a:rPr>
              <a:t>);</a:t>
            </a:r>
          </a:p>
          <a:p>
            <a:pPr algn="l"/>
            <a:r>
              <a:rPr lang="en-AU" sz="3400" dirty="0">
                <a:solidFill>
                  <a:prstClr val="black"/>
                </a:solidFill>
              </a:rPr>
              <a:t>          </a:t>
            </a:r>
            <a:endParaRPr lang="en-AU" sz="3400" dirty="0" smtClean="0">
              <a:solidFill>
                <a:prstClr val="black"/>
              </a:solidFill>
            </a:endParaRPr>
          </a:p>
          <a:p>
            <a:pPr algn="l"/>
            <a:r>
              <a:rPr lang="en-AU" sz="3400" dirty="0">
                <a:solidFill>
                  <a:prstClr val="black"/>
                </a:solidFill>
              </a:rPr>
              <a:t>	 </a:t>
            </a:r>
            <a:r>
              <a:rPr lang="en-AU" sz="3400" dirty="0" smtClean="0">
                <a:solidFill>
                  <a:prstClr val="black"/>
                </a:solidFill>
              </a:rPr>
              <a:t>  </a:t>
            </a:r>
            <a:r>
              <a:rPr lang="en-AU" sz="3400" dirty="0" err="1" smtClean="0">
                <a:solidFill>
                  <a:prstClr val="black"/>
                </a:solidFill>
              </a:rPr>
              <a:t>cpio_entry_filename_length</a:t>
            </a:r>
            <a:r>
              <a:rPr lang="en-AU" sz="3400" dirty="0" smtClean="0">
                <a:solidFill>
                  <a:prstClr val="black"/>
                </a:solidFill>
              </a:rPr>
              <a:t> </a:t>
            </a:r>
            <a:r>
              <a:rPr lang="en-AU" sz="3400" dirty="0">
                <a:solidFill>
                  <a:prstClr val="black"/>
                </a:solidFill>
              </a:rPr>
              <a:t>= </a:t>
            </a:r>
            <a:r>
              <a:rPr lang="en-AU" sz="3400" dirty="0" err="1">
                <a:solidFill>
                  <a:prstClr val="black"/>
                </a:solidFill>
              </a:rPr>
              <a:t>readBytes</a:t>
            </a:r>
            <a:r>
              <a:rPr lang="en-AU" sz="3400" dirty="0">
                <a:solidFill>
                  <a:prstClr val="black"/>
                </a:solidFill>
              </a:rPr>
              <a:t>;</a:t>
            </a:r>
          </a:p>
          <a:p>
            <a:pPr algn="l"/>
            <a:r>
              <a:rPr lang="en-AU" sz="3400" dirty="0">
                <a:solidFill>
                  <a:prstClr val="black"/>
                </a:solidFill>
              </a:rPr>
              <a:t>          </a:t>
            </a:r>
            <a:endParaRPr lang="en-AU" sz="3400" dirty="0" smtClean="0">
              <a:solidFill>
                <a:prstClr val="black"/>
              </a:solidFill>
            </a:endParaRPr>
          </a:p>
          <a:p>
            <a:pPr algn="l"/>
            <a:r>
              <a:rPr lang="en-AU" sz="3400" dirty="0">
                <a:solidFill>
                  <a:prstClr val="black"/>
                </a:solidFill>
              </a:rPr>
              <a:t>	</a:t>
            </a:r>
            <a:r>
              <a:rPr lang="en-AU" sz="3400" dirty="0" smtClean="0">
                <a:solidFill>
                  <a:prstClr val="black"/>
                </a:solidFill>
              </a:rPr>
              <a:t>   </a:t>
            </a:r>
            <a:r>
              <a:rPr lang="en-AU" sz="3400" dirty="0" smtClean="0">
                <a:solidFill>
                  <a:srgbClr val="0000FF"/>
                </a:solidFill>
              </a:rPr>
              <a:t>if</a:t>
            </a:r>
            <a:r>
              <a:rPr lang="en-AU" sz="3400" dirty="0" smtClean="0">
                <a:solidFill>
                  <a:prstClr val="black"/>
                </a:solidFill>
              </a:rPr>
              <a:t> </a:t>
            </a:r>
            <a:r>
              <a:rPr lang="en-AU" sz="3400" dirty="0">
                <a:solidFill>
                  <a:prstClr val="black"/>
                </a:solidFill>
              </a:rPr>
              <a:t>( (</a:t>
            </a:r>
            <a:r>
              <a:rPr lang="en-AU" sz="3400" dirty="0" err="1">
                <a:solidFill>
                  <a:prstClr val="black"/>
                </a:solidFill>
              </a:rPr>
              <a:t>readBytes</a:t>
            </a:r>
            <a:r>
              <a:rPr lang="en-AU" sz="3400" dirty="0">
                <a:solidFill>
                  <a:prstClr val="black"/>
                </a:solidFill>
              </a:rPr>
              <a:t> &lt; 0 || </a:t>
            </a:r>
            <a:r>
              <a:rPr lang="en-AU" sz="3400" dirty="0" err="1">
                <a:solidFill>
                  <a:prstClr val="black"/>
                </a:solidFill>
              </a:rPr>
              <a:t>readBytes</a:t>
            </a:r>
            <a:r>
              <a:rPr lang="en-AU" sz="3400" dirty="0">
                <a:solidFill>
                  <a:prstClr val="black"/>
                </a:solidFill>
              </a:rPr>
              <a:t> != </a:t>
            </a:r>
            <a:r>
              <a:rPr lang="en-AU" sz="3400" dirty="0" err="1">
                <a:solidFill>
                  <a:prstClr val="black"/>
                </a:solidFill>
              </a:rPr>
              <a:t>filename_length</a:t>
            </a:r>
            <a:r>
              <a:rPr lang="en-AU" sz="3400" dirty="0">
                <a:solidFill>
                  <a:prstClr val="black"/>
                </a:solidFill>
              </a:rPr>
              <a:t> )</a:t>
            </a:r>
          </a:p>
          <a:p>
            <a:pPr algn="l"/>
            <a:r>
              <a:rPr lang="en-AU" sz="3400" dirty="0">
                <a:solidFill>
                  <a:prstClr val="black"/>
                </a:solidFill>
              </a:rPr>
              <a:t>          {</a:t>
            </a:r>
          </a:p>
          <a:p>
            <a:pPr algn="l"/>
            <a:r>
              <a:rPr lang="en-AU" sz="3400" dirty="0">
                <a:solidFill>
                  <a:prstClr val="black"/>
                </a:solidFill>
              </a:rPr>
              <a:t>            ...</a:t>
            </a:r>
          </a:p>
          <a:p>
            <a:pPr algn="l"/>
            <a:r>
              <a:rPr lang="en-AU" sz="3400" dirty="0">
                <a:solidFill>
                  <a:prstClr val="black"/>
                </a:solidFill>
              </a:rPr>
              <a:t>          }</a:t>
            </a:r>
          </a:p>
          <a:p>
            <a:pPr algn="l"/>
            <a:r>
              <a:rPr lang="en-AU" sz="3400" dirty="0">
                <a:solidFill>
                  <a:prstClr val="black"/>
                </a:solidFill>
              </a:rPr>
              <a:t>          </a:t>
            </a:r>
            <a:r>
              <a:rPr lang="en-AU" sz="3400" dirty="0">
                <a:solidFill>
                  <a:srgbClr val="0000FF"/>
                </a:solidFill>
              </a:rPr>
              <a:t>else</a:t>
            </a:r>
            <a:r>
              <a:rPr lang="en-AU" sz="3400" dirty="0">
                <a:solidFill>
                  <a:prstClr val="black"/>
                </a:solidFill>
              </a:rPr>
              <a:t> </a:t>
            </a:r>
            <a:r>
              <a:rPr lang="en-AU" sz="3400" dirty="0">
                <a:solidFill>
                  <a:srgbClr val="0000FF"/>
                </a:solidFill>
              </a:rPr>
              <a:t>if</a:t>
            </a:r>
            <a:r>
              <a:rPr lang="en-AU" sz="3400" dirty="0">
                <a:solidFill>
                  <a:prstClr val="black"/>
                </a:solidFill>
              </a:rPr>
              <a:t> ( !</a:t>
            </a:r>
            <a:r>
              <a:rPr lang="en-AU" sz="3400" dirty="0" err="1">
                <a:solidFill>
                  <a:prstClr val="black"/>
                </a:solidFill>
              </a:rPr>
              <a:t>strcmp</a:t>
            </a:r>
            <a:r>
              <a:rPr lang="en-AU" sz="3400" dirty="0">
                <a:solidFill>
                  <a:prstClr val="black"/>
                </a:solidFill>
              </a:rPr>
              <a:t>(</a:t>
            </a:r>
            <a:r>
              <a:rPr lang="en-AU" sz="3400" dirty="0" err="1">
                <a:solidFill>
                  <a:prstClr val="black"/>
                </a:solidFill>
              </a:rPr>
              <a:t>CpioFilenameEntry</a:t>
            </a:r>
            <a:r>
              <a:rPr lang="en-AU" sz="3400" dirty="0">
                <a:solidFill>
                  <a:prstClr val="black"/>
                </a:solidFill>
              </a:rPr>
              <a:t>, </a:t>
            </a:r>
            <a:r>
              <a:rPr lang="en-AU" sz="3400" dirty="0">
                <a:solidFill>
                  <a:srgbClr val="A31515"/>
                </a:solidFill>
              </a:rPr>
              <a:t>"TRAILER!!!"</a:t>
            </a:r>
            <a:r>
              <a:rPr lang="en-AU" sz="3400" dirty="0">
                <a:solidFill>
                  <a:prstClr val="black"/>
                </a:solidFill>
              </a:rPr>
              <a:t>) )</a:t>
            </a:r>
          </a:p>
          <a:p>
            <a:pPr algn="l"/>
            <a:r>
              <a:rPr lang="en-AU" sz="3400" dirty="0">
                <a:solidFill>
                  <a:prstClr val="black"/>
                </a:solidFill>
              </a:rPr>
              <a:t>          {</a:t>
            </a:r>
          </a:p>
          <a:p>
            <a:pPr algn="l"/>
            <a:r>
              <a:rPr lang="en-AU" sz="3400" dirty="0">
                <a:solidFill>
                  <a:prstClr val="black"/>
                </a:solidFill>
              </a:rPr>
              <a:t>            ...</a:t>
            </a:r>
          </a:p>
          <a:p>
            <a:pPr algn="l"/>
            <a:r>
              <a:rPr lang="en-AU" sz="3400" dirty="0">
                <a:solidFill>
                  <a:prstClr val="black"/>
                </a:solidFill>
              </a:rPr>
              <a:t>          }</a:t>
            </a:r>
          </a:p>
          <a:p>
            <a:pPr algn="l"/>
            <a:r>
              <a:rPr lang="en-AU" sz="3400" dirty="0">
                <a:solidFill>
                  <a:prstClr val="black"/>
                </a:solidFill>
              </a:rPr>
              <a:t>          </a:t>
            </a:r>
            <a:r>
              <a:rPr lang="en-AU" sz="3400" dirty="0">
                <a:solidFill>
                  <a:srgbClr val="0000FF"/>
                </a:solidFill>
              </a:rPr>
              <a:t>else</a:t>
            </a:r>
          </a:p>
          <a:p>
            <a:pPr algn="l"/>
            <a:r>
              <a:rPr lang="en-AU" sz="3400" dirty="0">
                <a:solidFill>
                  <a:prstClr val="black"/>
                </a:solidFill>
              </a:rPr>
              <a:t>          {</a:t>
            </a:r>
          </a:p>
          <a:p>
            <a:pPr algn="l"/>
            <a:r>
              <a:rPr lang="en-AU" sz="3400" dirty="0">
                <a:solidFill>
                  <a:prstClr val="black"/>
                </a:solidFill>
              </a:rPr>
              <a:t>            </a:t>
            </a:r>
            <a:r>
              <a:rPr lang="en-AU" sz="3400" dirty="0" err="1">
                <a:solidFill>
                  <a:schemeClr val="bg1"/>
                </a:solidFill>
              </a:rPr>
              <a:t>rc</a:t>
            </a:r>
            <a:r>
              <a:rPr lang="en-AU" sz="3400" dirty="0">
                <a:solidFill>
                  <a:schemeClr val="bg1"/>
                </a:solidFill>
              </a:rPr>
              <a:t> = </a:t>
            </a:r>
            <a:r>
              <a:rPr lang="en-AU" sz="3400" dirty="0" err="1" smtClean="0">
                <a:solidFill>
                  <a:schemeClr val="bg1"/>
                </a:solidFill>
              </a:rPr>
              <a:t>sanitizePath</a:t>
            </a:r>
            <a:r>
              <a:rPr lang="en-AU" sz="3400" dirty="0" smtClean="0">
                <a:solidFill>
                  <a:schemeClr val="bg1"/>
                </a:solidFill>
              </a:rPr>
              <a:t>(</a:t>
            </a:r>
            <a:r>
              <a:rPr lang="en-AU" sz="3400" dirty="0" err="1" smtClean="0">
                <a:solidFill>
                  <a:schemeClr val="bg1"/>
                </a:solidFill>
              </a:rPr>
              <a:t>CpioFilenameEntry</a:t>
            </a:r>
            <a:r>
              <a:rPr lang="en-AU" sz="3400" dirty="0" smtClean="0">
                <a:solidFill>
                  <a:schemeClr val="bg1"/>
                </a:solidFill>
              </a:rPr>
              <a:t>, </a:t>
            </a:r>
            <a:r>
              <a:rPr lang="en-AU" sz="3400" dirty="0" err="1" smtClean="0">
                <a:solidFill>
                  <a:schemeClr val="bg1"/>
                </a:solidFill>
              </a:rPr>
              <a:t>cpio_entry_filename_length</a:t>
            </a:r>
            <a:r>
              <a:rPr lang="en-AU" sz="3400" dirty="0" smtClean="0">
                <a:solidFill>
                  <a:schemeClr val="bg1"/>
                </a:solidFill>
              </a:rPr>
              <a:t>)</a:t>
            </a:r>
            <a:r>
              <a:rPr lang="en-AU" sz="3400" dirty="0" smtClean="0">
                <a:solidFill>
                  <a:prstClr val="black"/>
                </a:solidFill>
              </a:rPr>
              <a:t>; </a:t>
            </a:r>
            <a:endParaRPr lang="en-AU" sz="3400" dirty="0">
              <a:solidFill>
                <a:prstClr val="black"/>
              </a:solidFill>
            </a:endParaRPr>
          </a:p>
          <a:p>
            <a:pPr algn="l"/>
            <a:r>
              <a:rPr lang="en-AU" sz="3400" dirty="0">
                <a:solidFill>
                  <a:prstClr val="black"/>
                </a:solidFill>
              </a:rPr>
              <a:t>  </a:t>
            </a:r>
            <a:r>
              <a:rPr lang="en-AU" sz="3400" dirty="0" smtClean="0">
                <a:solidFill>
                  <a:prstClr val="black"/>
                </a:solidFill>
              </a:rPr>
              <a:t>        }</a:t>
            </a:r>
            <a:endParaRPr lang="en-US" sz="3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Vulnerability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41065557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lnSpcReduction="10000"/>
          </a:bodyPr>
          <a:lstStyle/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err="1" smtClean="0">
                <a:solidFill>
                  <a:sysClr val="windowText" lastClr="000000"/>
                </a:solidFill>
              </a:rPr>
              <a:t>sanitizePath</a:t>
            </a:r>
            <a:r>
              <a:rPr lang="en-AU" sz="4400" dirty="0" smtClean="0">
                <a:solidFill>
                  <a:sysClr val="windowText" lastClr="000000"/>
                </a:solidFill>
              </a:rPr>
              <a:t>() attempts to strip out directory traversal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Iterate through </a:t>
            </a:r>
            <a:r>
              <a:rPr lang="en-AU" sz="4400" dirty="0" err="1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filename_length</a:t>
            </a: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 bytes, search for /.. occurrences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If some exist, split the path into segments using </a:t>
            </a:r>
            <a:r>
              <a:rPr lang="en-AU" sz="4400" dirty="0" err="1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CFStringCreateArrayBySeparatingStrings</a:t>
            </a: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()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Delete offending segments (and resolve)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/Foo/../bar =&gt; /bar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Combine resultant array back in to original input buffer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Vulnerability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5426369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lnSpcReduction="10000"/>
          </a:bodyPr>
          <a:lstStyle/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Mistake: _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BOMReadCPIOHeader</a:t>
            </a:r>
            <a:r>
              <a:rPr lang="en-AU" sz="4400" dirty="0" smtClean="0">
                <a:solidFill>
                  <a:sysClr val="windowText" lastClr="000000"/>
                </a:solidFill>
              </a:rPr>
              <a:t>() never ensures input filename is NUL-terminated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err="1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sanitizePath</a:t>
            </a: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() only validates </a:t>
            </a:r>
            <a:r>
              <a:rPr lang="en-AU" sz="4400" dirty="0" err="1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filename_length</a:t>
            </a: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 bytes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Bytes in input/output buffer after </a:t>
            </a:r>
            <a:r>
              <a:rPr lang="en-AU" sz="4400" dirty="0" err="1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filename_length</a:t>
            </a: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 bytes form part of the filename, but are not validated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Input/output buffer is part of a data structure re-used for each file in CPIO archive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Controlling bytes beyond the end is trivial!</a:t>
            </a: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Vulnerability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8206630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Exploiting the bug requires a CPIO archive with 3 records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Regular directory (“</a:t>
            </a:r>
            <a:r>
              <a:rPr lang="en-AU" sz="4400" dirty="0" err="1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aaaaaaaaaaa</a:t>
            </a: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”)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Regular file with name like (“</a:t>
            </a:r>
            <a:r>
              <a:rPr lang="en-AU" sz="4400" dirty="0" err="1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aaaaaaaaaaaa</a:t>
            </a: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/../../../../../</a:t>
            </a:r>
            <a:r>
              <a:rPr lang="en-AU" sz="4400" dirty="0" err="1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dir</a:t>
            </a: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/file”)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Regular file with same name and length as record 1, but no NUL-terminator</a:t>
            </a: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Vulnerability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4637722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Vulnerability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70" y="3145408"/>
            <a:ext cx="12513057" cy="342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1373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Vulnerability exists on OSX an iOS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Possibly other software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In the context of </a:t>
            </a:r>
            <a:r>
              <a:rPr lang="en-US" sz="4400" dirty="0" err="1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AirDrop</a:t>
            </a:r>
            <a:r>
              <a:rPr lang="en-US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, it’s a useful bug: can be triggered whether they accept the incoming transfer or not</a:t>
            </a: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Vulnerability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0395078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1270000" y="3248762"/>
            <a:ext cx="10464800" cy="1332012"/>
          </a:xfrm>
          <a:prstGeom prst="rect">
            <a:avLst/>
          </a:prstGeom>
        </p:spPr>
        <p:txBody>
          <a:bodyPr/>
          <a:lstStyle/>
          <a:p>
            <a:pPr lvl="0" defTabSz="292100">
              <a:defRPr sz="1800">
                <a:solidFill>
                  <a:srgbClr val="000000"/>
                </a:solidFill>
              </a:defRPr>
            </a:pPr>
            <a:r>
              <a:rPr lang="en-AU" sz="4000" b="1" dirty="0" smtClean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 III: EXPLOITATION</a:t>
            </a:r>
            <a:endParaRPr sz="4000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6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486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Properties of the bug</a:t>
            </a:r>
          </a:p>
          <a:p>
            <a:pPr marL="536575" marR="0" indent="436563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We can exploit this bug multiple times with the same archive</a:t>
            </a:r>
          </a:p>
          <a:p>
            <a:pPr marL="536575" indent="436563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Can </a:t>
            </a:r>
            <a:r>
              <a:rPr lang="en-AU" sz="4400" dirty="0">
                <a:solidFill>
                  <a:sysClr val="windowText" lastClr="000000"/>
                </a:solidFill>
              </a:rPr>
              <a:t>write (or overwrite) arbitrary files as ‘mobile’ </a:t>
            </a:r>
            <a:r>
              <a:rPr lang="en-AU" sz="4400" dirty="0" smtClean="0">
                <a:solidFill>
                  <a:sysClr val="windowText" lastClr="000000"/>
                </a:solidFill>
              </a:rPr>
              <a:t>user</a:t>
            </a:r>
          </a:p>
          <a:p>
            <a:pPr marL="536575" indent="436563" algn="l" rtl="0" hangingPunct="0">
              <a:buFont typeface="Arial" panose="020B0604020202020204" pitchFamily="34" charset="0"/>
              <a:buChar char="•"/>
            </a:pPr>
            <a:r>
              <a:rPr lang="en-AU" sz="4400" dirty="0">
                <a:solidFill>
                  <a:sysClr val="windowText" lastClr="000000"/>
                </a:solidFill>
                <a:cs typeface="Consolas" panose="020B0609020204030204" pitchFamily="49" charset="0"/>
              </a:rPr>
              <a:t>Can create directories, regular files, </a:t>
            </a:r>
            <a:r>
              <a:rPr lang="en-AU" sz="4400" dirty="0" err="1">
                <a:solidFill>
                  <a:sysClr val="windowText" lastClr="000000"/>
                </a:solidFill>
                <a:cs typeface="Consolas" panose="020B0609020204030204" pitchFamily="49" charset="0"/>
              </a:rPr>
              <a:t>symlinks</a:t>
            </a:r>
            <a:endParaRPr lang="en-AU" sz="4400" dirty="0">
              <a:solidFill>
                <a:sysClr val="windowText" lastClr="000000"/>
              </a:solidFill>
              <a:cs typeface="Consolas" panose="020B0609020204030204" pitchFamily="49" charset="0"/>
            </a:endParaRPr>
          </a:p>
          <a:p>
            <a:pPr marL="536575" indent="436563" algn="l" rtl="0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Can replace files with 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symlinks</a:t>
            </a:r>
            <a:endParaRPr lang="en-AU" sz="4400" dirty="0">
              <a:solidFill>
                <a:sysClr val="windowText" lastClr="000000"/>
              </a:solidFill>
            </a:endParaRPr>
          </a:p>
          <a:p>
            <a:pPr marR="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  <a:cs typeface="Consolas" panose="020B0609020204030204" pitchFamily="49" charset="0"/>
            </a:endParaRP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Vulnerability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0814073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What can we write to?</a:t>
            </a:r>
          </a:p>
          <a:p>
            <a:pPr marL="536575" indent="436563" algn="l" rtl="0" hangingPunct="0">
              <a:buFont typeface="Arial" panose="020B0604020202020204" pitchFamily="34" charset="0"/>
              <a:buChar char="•"/>
            </a:pPr>
            <a:r>
              <a:rPr lang="en-AU" sz="4400" dirty="0">
                <a:solidFill>
                  <a:sysClr val="windowText" lastClr="000000"/>
                </a:solidFill>
              </a:rPr>
              <a:t>Cannot write over files on system partition (read-only)</a:t>
            </a:r>
          </a:p>
          <a:p>
            <a:pPr marL="536575" indent="436563" algn="l" rtl="0" hangingPunct="0">
              <a:buFont typeface="Arial" panose="020B0604020202020204" pitchFamily="34" charset="0"/>
              <a:buChar char="•"/>
            </a:pPr>
            <a:r>
              <a:rPr lang="en-AU" sz="4400" dirty="0">
                <a:solidFill>
                  <a:sysClr val="windowText" lastClr="000000"/>
                </a:solidFill>
              </a:rPr>
              <a:t>Can write to /</a:t>
            </a:r>
            <a:r>
              <a:rPr lang="en-AU" sz="4400" dirty="0" err="1">
                <a:solidFill>
                  <a:sysClr val="windowText" lastClr="000000"/>
                </a:solidFill>
              </a:rPr>
              <a:t>var</a:t>
            </a:r>
            <a:r>
              <a:rPr lang="en-AU" sz="4400" dirty="0">
                <a:solidFill>
                  <a:sysClr val="windowText" lastClr="000000"/>
                </a:solidFill>
              </a:rPr>
              <a:t> partition</a:t>
            </a:r>
          </a:p>
          <a:p>
            <a:pPr marL="536575" indent="436563" algn="l" rtl="0" hangingPunct="0">
              <a:buFont typeface="Arial" panose="020B0604020202020204" pitchFamily="34" charset="0"/>
              <a:buChar char="•"/>
            </a:pPr>
            <a:r>
              <a:rPr lang="en-AU" sz="4400" dirty="0">
                <a:solidFill>
                  <a:sysClr val="windowText" lastClr="000000"/>
                </a:solidFill>
              </a:rPr>
              <a:t>Most interesting configuration files are in /</a:t>
            </a:r>
            <a:r>
              <a:rPr lang="en-AU" sz="4400" dirty="0" err="1">
                <a:solidFill>
                  <a:sysClr val="windowText" lastClr="000000"/>
                </a:solidFill>
              </a:rPr>
              <a:t>var</a:t>
            </a:r>
            <a:r>
              <a:rPr lang="en-AU" sz="4400" dirty="0">
                <a:solidFill>
                  <a:sysClr val="windowText" lastClr="000000"/>
                </a:solidFill>
              </a:rPr>
              <a:t>/mobile/Library</a:t>
            </a:r>
          </a:p>
          <a:p>
            <a:pPr marL="536575" indent="436563" algn="l" rtl="0" hangingPunct="0">
              <a:buFont typeface="Arial" panose="020B0604020202020204" pitchFamily="34" charset="0"/>
              <a:buChar char="•"/>
            </a:pPr>
            <a:r>
              <a:rPr lang="en-AU" sz="4400" dirty="0">
                <a:solidFill>
                  <a:sysClr val="windowText" lastClr="000000"/>
                </a:solidFill>
              </a:rPr>
              <a:t>3rd party applications in /</a:t>
            </a:r>
            <a:r>
              <a:rPr lang="en-AU" sz="4400" dirty="0" err="1">
                <a:solidFill>
                  <a:sysClr val="windowText" lastClr="000000"/>
                </a:solidFill>
              </a:rPr>
              <a:t>var</a:t>
            </a:r>
            <a:r>
              <a:rPr lang="en-AU" sz="4400" dirty="0">
                <a:solidFill>
                  <a:sysClr val="windowText" lastClr="000000"/>
                </a:solidFill>
              </a:rPr>
              <a:t>/mobile/Containers</a:t>
            </a:r>
          </a:p>
          <a:p>
            <a:pPr marR="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  <a:cs typeface="Consolas" panose="020B0609020204030204" pitchFamily="49" charset="0"/>
            </a:endParaRP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Vulnerability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5527113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Autofit/>
          </a:bodyPr>
          <a:lstStyle/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Apple has made a recent push for sharing files and activities between 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iDevices</a:t>
            </a:r>
            <a:r>
              <a:rPr lang="en-US" sz="4400" dirty="0" smtClean="0">
                <a:solidFill>
                  <a:sysClr val="windowText" lastClr="000000"/>
                </a:solidFill>
              </a:rPr>
              <a:t> / OSX machines</a:t>
            </a:r>
            <a:endParaRPr lang="en-US" sz="3600" dirty="0" smtClean="0">
              <a:solidFill>
                <a:sysClr val="windowText" lastClr="000000"/>
              </a:solidFill>
            </a:endParaRPr>
          </a:p>
          <a:p>
            <a:pPr marL="1160463" lvl="2" indent="-449263" algn="l" rtl="0" latinLnBrk="1" hangingPunct="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ysClr val="windowText" lastClr="000000"/>
                </a:solidFill>
              </a:rPr>
              <a:t>“Continuity” – Handoff / Phone calls</a:t>
            </a:r>
          </a:p>
          <a:p>
            <a:pPr marL="1160463" lvl="2" indent="-449263" algn="l" rtl="0" latinLnBrk="1" hangingPunct="0">
              <a:buFont typeface="Arial" panose="020B0604020202020204" pitchFamily="34" charset="0"/>
              <a:buChar char="•"/>
            </a:pPr>
            <a:r>
              <a:rPr lang="en-US" sz="3600" dirty="0" err="1" smtClean="0">
                <a:solidFill>
                  <a:sysClr val="windowText" lastClr="000000"/>
                </a:solidFill>
              </a:rPr>
              <a:t>AirPlay</a:t>
            </a:r>
            <a:r>
              <a:rPr lang="en-US" sz="3600" dirty="0" smtClean="0">
                <a:solidFill>
                  <a:sysClr val="windowText" lastClr="000000"/>
                </a:solidFill>
              </a:rPr>
              <a:t> - stream media</a:t>
            </a:r>
          </a:p>
          <a:p>
            <a:pPr marL="1160463" lvl="2" indent="-449263" algn="l" rtl="0" latinLnBrk="1" hangingPunct="0">
              <a:buFont typeface="Arial" panose="020B0604020202020204" pitchFamily="34" charset="0"/>
              <a:buChar char="•"/>
            </a:pPr>
            <a:r>
              <a:rPr lang="en-US" sz="3600" dirty="0" err="1" smtClean="0">
                <a:solidFill>
                  <a:sysClr val="windowText" lastClr="000000"/>
                </a:solidFill>
              </a:rPr>
              <a:t>AirDrop</a:t>
            </a:r>
            <a:r>
              <a:rPr lang="en-US" sz="3600" dirty="0" smtClean="0">
                <a:solidFill>
                  <a:sysClr val="windowText" lastClr="000000"/>
                </a:solidFill>
              </a:rPr>
              <a:t> – share files</a:t>
            </a: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Little to no public security research about any of these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Novel / Unique attack vectors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I chose to look at 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AirDrop</a:t>
            </a:r>
            <a:r>
              <a:rPr lang="en-US" sz="4400" dirty="0" smtClean="0">
                <a:solidFill>
                  <a:sysClr val="windowText" lastClr="000000"/>
                </a:solidFill>
              </a:rPr>
              <a:t>, largely because I felt like it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Introduction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1537845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Surprisingly hard to get code execution from here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Not much in the way of pathnames in </a:t>
            </a:r>
            <a:r>
              <a:rPr lang="en-AU" sz="4400" dirty="0" err="1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config</a:t>
            </a: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 files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3</a:t>
            </a:r>
            <a:r>
              <a:rPr lang="en-AU" sz="4400" baseline="300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rd</a:t>
            </a: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 party applications are stored in randomly generated subdirectories (/</a:t>
            </a:r>
            <a:r>
              <a:rPr lang="en-AU" sz="4400" dirty="0" err="1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var</a:t>
            </a: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/mobile/Containers/Bundle/Application/&lt;UUID&gt;)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  <a:cs typeface="Consolas" panose="020B0609020204030204" pitchFamily="49" charset="0"/>
              </a:rPr>
              <a:t>Don’t know location to write to!</a:t>
            </a: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5113107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Can we install new apps?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3418789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fontScale="92500" lnSpcReduction="10000"/>
          </a:bodyPr>
          <a:lstStyle/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First, a word about containers…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Containers are isolated sub-directories that contain a discrete component of an app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Different types of containers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App containers (contain executable bundle)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Data containers (contain data pertaining to and private to that app)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Shared containers (contain data relevant to a group of apps)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err="1" smtClean="0">
                <a:solidFill>
                  <a:sysClr val="windowText" lastClr="000000"/>
                </a:solidFill>
              </a:rPr>
              <a:t>PluginKit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containers (contain plugin bundles)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A few other types</a:t>
            </a:r>
            <a:endParaRPr lang="en-AU" sz="40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2634690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fontScale="92500" lnSpcReduction="10000"/>
          </a:bodyPr>
          <a:lstStyle/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Each container has a unique identifier (UUID)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Managed centrally by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com.apple.containermanagerd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(/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usr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libexec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containermanagerd</a:t>
            </a:r>
            <a:r>
              <a:rPr lang="en-AU" sz="4400" dirty="0" smtClean="0">
                <a:solidFill>
                  <a:sysClr val="windowText" lastClr="000000"/>
                </a:solidFill>
              </a:rPr>
              <a:t>)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Non-system apps and all data containers stored in the 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var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/mobile/Containers directory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Subdirectories for the different types of containers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Bundle/Applications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Data/Applications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err="1" smtClean="0">
                <a:solidFill>
                  <a:sysClr val="windowText" lastClr="000000"/>
                </a:solidFill>
              </a:rPr>
              <a:t>etc</a:t>
            </a:r>
            <a:endParaRPr lang="en-AU" sz="40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3097827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>
                <a:solidFill>
                  <a:sysClr val="windowText" lastClr="000000"/>
                </a:solidFill>
              </a:rPr>
              <a:t>Each container has cached info added by </a:t>
            </a:r>
            <a:r>
              <a:rPr lang="en-AU" sz="4400" dirty="0" err="1">
                <a:solidFill>
                  <a:sysClr val="windowText" lastClr="000000"/>
                </a:solidFill>
              </a:rPr>
              <a:t>containermanagerd</a:t>
            </a:r>
            <a:r>
              <a:rPr lang="en-AU" sz="4400" dirty="0">
                <a:solidFill>
                  <a:sysClr val="windowText" lastClr="000000"/>
                </a:solidFill>
              </a:rPr>
              <a:t> during </a:t>
            </a:r>
            <a:r>
              <a:rPr lang="en-AU" sz="4400" dirty="0" smtClean="0">
                <a:solidFill>
                  <a:sysClr val="windowText" lastClr="000000"/>
                </a:solidFill>
              </a:rPr>
              <a:t>initialization (/</a:t>
            </a:r>
            <a:r>
              <a:rPr lang="en-AU" sz="4400" dirty="0" err="1">
                <a:solidFill>
                  <a:sysClr val="windowText" lastClr="000000"/>
                </a:solidFill>
              </a:rPr>
              <a:t>var</a:t>
            </a:r>
            <a:r>
              <a:rPr lang="en-AU" sz="4400" dirty="0">
                <a:solidFill>
                  <a:sysClr val="windowText" lastClr="000000"/>
                </a:solidFill>
              </a:rPr>
              <a:t>/mobile/Containers/Bundle/Application/&lt;UUID&gt;/.</a:t>
            </a:r>
            <a:r>
              <a:rPr lang="en-AU" sz="4400" dirty="0" err="1">
                <a:solidFill>
                  <a:sysClr val="windowText" lastClr="000000"/>
                </a:solidFill>
              </a:rPr>
              <a:t>com.apple.mobile_container_manager.metadata.plist</a:t>
            </a:r>
            <a:r>
              <a:rPr lang="en-AU" sz="4400" dirty="0" smtClean="0">
                <a:solidFill>
                  <a:sysClr val="windowText" lastClr="000000"/>
                </a:solidFill>
              </a:rPr>
              <a:t>)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Stores cached metadata for the container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Type of metadata depends on container type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err="1">
                <a:solidFill>
                  <a:sysClr val="windowText" lastClr="000000"/>
                </a:solidFill>
              </a:rPr>
              <a:t>c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ontainermanagerd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exports MACH APIs to interrogate containers and their metadata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9066225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51522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59174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fontScale="40000" lnSpcReduction="20000"/>
          </a:bodyPr>
          <a:lstStyle/>
          <a:p>
            <a:pPr algn="l"/>
            <a:r>
              <a:rPr lang="en-AU" sz="5000" dirty="0" smtClean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endParaRPr lang="en-AU" sz="5000" dirty="0">
              <a:solidFill>
                <a:schemeClr val="bg2">
                  <a:lumMod val="50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/>
            <a:r>
              <a:rPr lang="en-AU" sz="50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AU" sz="500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MCMMetadataContentClass</a:t>
            </a:r>
            <a:r>
              <a:rPr lang="en-AU" sz="50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1;</a:t>
            </a:r>
          </a:p>
          <a:p>
            <a:pPr algn="l"/>
            <a:r>
              <a:rPr lang="en-AU" sz="50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AU" sz="500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MCMMetadataIdentifier</a:t>
            </a:r>
            <a:r>
              <a:rPr lang="en-AU" sz="50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 err="1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com.duolingo.DuolingoMobile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AU" sz="50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MCMMetadataInfo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    {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 err="1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com.apple.MobileInstallation.BundleCodeInfoIdentifier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 err="1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com.duolingo.DuolingoMobile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 err="1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com.apple.MobileInstallation.BundleEntitlements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        {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"application-identifier"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"VS2788CQ34.com.duolingo.DuolingoMobile"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"aps-environment"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production;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 err="1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com.apple.developer.associated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-domains"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            (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 err="1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applinks:duolingo.com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 err="1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applinks:www.duolingo.com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);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 err="1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com.apple.developer.team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-identifier"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VS2788CQ34;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 err="1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com.apple.security.application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-groups"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            (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 err="1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group.duolingo.CoachWidgetGroup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);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};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 err="1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com.apple.MobileInstallation.BundleMaxLinkedSDKVersion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589824;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 err="1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com.apple.MobileInstallation.BundleSignerIdentity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"Apple iPhone OS Application Signing"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 err="1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com.apple.MobileInstallation.BundleValidatedByProfile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0;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 err="1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com.apple.MobileInstallation.StaticDiskUsage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41177088;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};</a:t>
            </a:r>
          </a:p>
          <a:p>
            <a:pPr algn="l"/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AU" sz="50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MCMMetadataUUID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AU" sz="50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"ECD343FE-E684-4607-8A3B-35000548B5E9"</a:t>
            </a:r>
            <a:r>
              <a:rPr lang="en-AU" sz="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/>
            <a:r>
              <a:rPr lang="en-AU" sz="50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sz="5000" dirty="0" smtClean="0">
              <a:solidFill>
                <a:schemeClr val="tx2">
                  <a:lumMod val="10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9187302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fontScale="92500" lnSpcReduction="10000"/>
          </a:bodyPr>
          <a:lstStyle/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Apps usually installed directly by installer application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Registers application using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mach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service “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com.apple.mobile.installd</a:t>
            </a:r>
            <a:r>
              <a:rPr lang="en-AU" sz="4400" dirty="0" smtClean="0">
                <a:solidFill>
                  <a:sysClr val="windowText" lastClr="000000"/>
                </a:solidFill>
              </a:rPr>
              <a:t>” (/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usr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libexec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installd</a:t>
            </a:r>
            <a:r>
              <a:rPr lang="en-AU" sz="4400" dirty="0" smtClean="0">
                <a:solidFill>
                  <a:sysClr val="windowText" lastClr="000000"/>
                </a:solidFill>
              </a:rPr>
              <a:t>)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Directs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com.apple.containermanagerd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(/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usr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libexec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containermanagerd</a:t>
            </a:r>
            <a:r>
              <a:rPr lang="en-AU" sz="4400" dirty="0" smtClean="0">
                <a:solidFill>
                  <a:sysClr val="windowText" lastClr="000000"/>
                </a:solidFill>
              </a:rPr>
              <a:t>) to create containers on its behalf</a:t>
            </a:r>
          </a:p>
          <a:p>
            <a:pPr marL="342900" marR="0" indent="644525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000" dirty="0" smtClean="0">
                <a:solidFill>
                  <a:sysClr val="windowText" lastClr="000000"/>
                </a:solidFill>
              </a:rPr>
              <a:t>Application container</a:t>
            </a:r>
          </a:p>
          <a:p>
            <a:pPr marL="342900" marR="0" indent="644525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000" dirty="0" smtClean="0">
                <a:solidFill>
                  <a:sysClr val="windowText" lastClr="000000"/>
                </a:solidFill>
              </a:rPr>
              <a:t>Data container</a:t>
            </a:r>
          </a:p>
          <a:p>
            <a:pPr marL="342900" marR="0" indent="644525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000" dirty="0" smtClean="0">
                <a:solidFill>
                  <a:sysClr val="windowText" lastClr="000000"/>
                </a:solidFill>
              </a:rPr>
              <a:t>Group container</a:t>
            </a:r>
          </a:p>
          <a:p>
            <a:pPr marL="342900" marR="0" indent="644525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 smtClean="0">
                <a:solidFill>
                  <a:sysClr val="windowText" lastClr="000000"/>
                </a:solidFill>
              </a:rPr>
              <a:t>Others…</a:t>
            </a:r>
            <a:endParaRPr lang="en-AU" sz="40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457762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991" y="2420092"/>
            <a:ext cx="8179105" cy="5305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9650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We can’t run the installer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However,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installd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containermanagerd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scan the file system at boot time (at the behest of Launch Services Daemon – “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com.apple.lsd</a:t>
            </a:r>
            <a:r>
              <a:rPr lang="en-AU" sz="4400" dirty="0" smtClean="0">
                <a:solidFill>
                  <a:sysClr val="windowText" lastClr="000000"/>
                </a:solidFill>
              </a:rPr>
              <a:t>”)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4400" dirty="0" smtClean="0">
                <a:solidFill>
                  <a:sysClr val="windowText" lastClr="000000"/>
                </a:solidFill>
              </a:rPr>
              <a:t>Scans 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var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/mobile/Containers/Bundle/Application (and other container directories)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3959558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Method: Just copy the application we want to install to the containers directory, add metadata file, reboot!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Problem: Content Protection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Content protection is a per-file attribute describing when file will be encrypted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Primarily used to encrypt sensitive data when device is locked</a:t>
            </a:r>
          </a:p>
          <a:p>
            <a:pPr lvl="1" indent="0" algn="l" rtl="0" latinLnBrk="1" hangingPunct="0"/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6485529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8035109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Why look at 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AirDrop</a:t>
            </a:r>
            <a:r>
              <a:rPr lang="en-US" sz="4400" dirty="0" smtClean="0">
                <a:solidFill>
                  <a:sysClr val="windowText" lastClr="000000"/>
                </a:solidFill>
              </a:rPr>
              <a:t>, anyway?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Doesn’t require iCloud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Many people turn it on (source: some trains I caught)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Can be enabled by default from the lock screen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ysClr val="windowText" lastClr="000000"/>
                </a:solidFill>
              </a:rPr>
              <a:t>Also, John has it on</a:t>
            </a:r>
          </a:p>
          <a:p>
            <a:pPr marR="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Introduction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9077" y="2076519"/>
            <a:ext cx="3535353" cy="627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8489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Four protection classes primarily used</a:t>
            </a:r>
          </a:p>
          <a:p>
            <a:pPr marL="812800" indent="-276225" algn="l" rtl="0" hangingPunct="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ysClr val="windowText" lastClr="000000"/>
                </a:solidFill>
              </a:rPr>
              <a:t>Protection Class A - Always encrypted</a:t>
            </a:r>
          </a:p>
          <a:p>
            <a:pPr marL="812800" indent="-276225" algn="l" rtl="0" hangingPunct="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ysClr val="windowText" lastClr="000000"/>
                </a:solidFill>
              </a:rPr>
              <a:t>Protection Class B - Always encrypted except when open</a:t>
            </a:r>
          </a:p>
          <a:p>
            <a:pPr marL="812800" indent="-276225" algn="l" rtl="0" hangingPunct="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ysClr val="windowText" lastClr="000000"/>
                </a:solidFill>
              </a:rPr>
              <a:t>Protection Class C - Encrypted until first authentication after a reboot</a:t>
            </a:r>
          </a:p>
          <a:p>
            <a:pPr marL="812800" indent="-276225" algn="l" rtl="0" hangingPunct="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ysClr val="windowText" lastClr="000000"/>
                </a:solidFill>
              </a:rPr>
              <a:t>Protection Class D - Always </a:t>
            </a:r>
            <a:r>
              <a:rPr lang="en-AU" sz="3600" dirty="0" smtClean="0">
                <a:solidFill>
                  <a:sysClr val="windowText" lastClr="000000"/>
                </a:solidFill>
              </a:rPr>
              <a:t>unencrypted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Newly created files inherit protection class from parent directory</a:t>
            </a:r>
          </a:p>
          <a:p>
            <a:pPr lvl="1" indent="0" algn="l" rtl="0" latinLnBrk="1" hangingPunct="0"/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8496208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lnSpcReduction="10000"/>
          </a:bodyPr>
          <a:lstStyle/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By default, writing any files to 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var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/mobile/Containers/.., files receive Protection Class C (encrypted until first boot)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Not good –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installd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scans directories before first unlock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Logical solution: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symlinks</a:t>
            </a:r>
            <a:endParaRPr lang="en-AU" sz="4400" dirty="0">
              <a:solidFill>
                <a:sysClr val="windowText" lastClr="000000"/>
              </a:solidFill>
            </a:endParaRP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Find a location to write where files will be created with Protection Class D (always unencrypted)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var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/mobile/Library/Logs</a:t>
            </a:r>
          </a:p>
          <a:p>
            <a:pPr lvl="1" indent="0" algn="l" rtl="0" latinLnBrk="1" hangingPunct="0"/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0460581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fontScale="92500" lnSpcReduction="10000"/>
          </a:bodyPr>
          <a:lstStyle/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Unfortunately,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installd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specifically filters directories and apps containing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symlinks</a:t>
            </a: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Primarily [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MIFileManager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urlsForItemsInDirectoryAtURL</a:t>
            </a:r>
            <a:r>
              <a:rPr lang="en-AU" sz="4400" dirty="0" smtClean="0">
                <a:solidFill>
                  <a:sysClr val="windowText" lastClr="000000"/>
                </a:solidFill>
              </a:rPr>
              <a:t>]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Need another solution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Let’s look closer at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containermanagerd</a:t>
            </a: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Before scanning takes place at boot, some recovery options are performed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>
                <a:solidFill>
                  <a:sysClr val="windowText" lastClr="000000"/>
                </a:solidFill>
              </a:rPr>
              <a:t>Interesting one: [</a:t>
            </a:r>
            <a:r>
              <a:rPr lang="en-AU" sz="4400" dirty="0" err="1">
                <a:solidFill>
                  <a:sysClr val="windowText" lastClr="000000"/>
                </a:solidFill>
              </a:rPr>
              <a:t>MCMClientConnection</a:t>
            </a:r>
            <a:r>
              <a:rPr lang="en-AU" sz="4400" dirty="0">
                <a:solidFill>
                  <a:sysClr val="windowText" lastClr="000000"/>
                </a:solidFill>
              </a:rPr>
              <a:t>(Internal) _</a:t>
            </a:r>
            <a:r>
              <a:rPr lang="en-AU" sz="4400" dirty="0" err="1">
                <a:solidFill>
                  <a:sysClr val="windowText" lastClr="000000"/>
                </a:solidFill>
              </a:rPr>
              <a:t>recoverFromReplaceOperationsWithError</a:t>
            </a:r>
            <a:r>
              <a:rPr lang="en-AU" sz="4400" dirty="0">
                <a:solidFill>
                  <a:sysClr val="windowText" lastClr="000000"/>
                </a:solidFill>
              </a:rPr>
              <a:t>:]</a:t>
            </a:r>
            <a:endParaRPr lang="en-AU" sz="4400" dirty="0" smtClean="0">
              <a:solidFill>
                <a:sysClr val="windowText" lastClr="000000"/>
              </a:solidFill>
            </a:endParaRPr>
          </a:p>
          <a:p>
            <a:pPr lvl="1" indent="0" algn="l" rtl="0" latinLnBrk="1" hangingPunct="0"/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5667465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lnSpcReduction="10000"/>
          </a:bodyPr>
          <a:lstStyle/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Open </a:t>
            </a:r>
            <a:r>
              <a:rPr lang="en-AU" sz="4400" dirty="0">
                <a:solidFill>
                  <a:sysClr val="windowText" lastClr="000000"/>
                </a:solidFill>
              </a:rPr>
              <a:t>the 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var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/mobile/Library/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MobileContainerManager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/Replace directory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Directory holds PLIST files describing containers to be “recovered”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Each file is parsed is acted upon for a restore operation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Validation is performed by [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MCMClientConnection</a:t>
            </a:r>
            <a:r>
              <a:rPr lang="en-AU" sz="4400" dirty="0" smtClean="0">
                <a:solidFill>
                  <a:sysClr val="windowText" lastClr="000000"/>
                </a:solidFill>
              </a:rPr>
              <a:t>(Internal) _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readAndValidateReplaceFileAtUrl</a:t>
            </a:r>
            <a:r>
              <a:rPr lang="en-AU" sz="4400" dirty="0" smtClean="0">
                <a:solidFill>
                  <a:sysClr val="windowText" lastClr="000000"/>
                </a:solidFill>
              </a:rPr>
              <a:t>]</a:t>
            </a:r>
          </a:p>
          <a:p>
            <a:pPr lvl="1" indent="0" algn="l" rtl="0" latinLnBrk="1" hangingPunct="0"/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42232876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fontScale="77500" lnSpcReduction="20000"/>
          </a:bodyPr>
          <a:lstStyle/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600" dirty="0" smtClean="0">
                <a:solidFill>
                  <a:sysClr val="windowText" lastClr="000000"/>
                </a:solidFill>
              </a:rPr>
              <a:t>For each PLIST file: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600" dirty="0" smtClean="0">
                <a:solidFill>
                  <a:sysClr val="windowText" lastClr="000000"/>
                </a:solidFill>
              </a:rPr>
              <a:t>Ensure </a:t>
            </a:r>
            <a:r>
              <a:rPr lang="en-AU" sz="4600" dirty="0">
                <a:solidFill>
                  <a:sysClr val="windowText" lastClr="000000"/>
                </a:solidFill>
              </a:rPr>
              <a:t>there is </a:t>
            </a:r>
            <a:r>
              <a:rPr lang="en-AU" sz="4600" dirty="0" smtClean="0">
                <a:solidFill>
                  <a:sysClr val="windowText" lastClr="000000"/>
                </a:solidFill>
              </a:rPr>
              <a:t>a field </a:t>
            </a:r>
            <a:r>
              <a:rPr lang="en-AU" sz="4600" dirty="0" err="1" smtClean="0">
                <a:solidFill>
                  <a:sysClr val="windowText" lastClr="000000"/>
                </a:solidFill>
              </a:rPr>
              <a:t>MCMReplaceOperationOldURL</a:t>
            </a:r>
            <a:r>
              <a:rPr lang="en-AU" sz="4600" dirty="0">
                <a:solidFill>
                  <a:sysClr val="windowText" lastClr="000000"/>
                </a:solidFill>
              </a:rPr>
              <a:t>	</a:t>
            </a:r>
            <a:endParaRPr lang="en-AU" sz="4600" dirty="0" smtClean="0">
              <a:solidFill>
                <a:sysClr val="windowText" lastClr="000000"/>
              </a:solidFill>
            </a:endParaRP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600" dirty="0" smtClean="0">
                <a:solidFill>
                  <a:sysClr val="windowText" lastClr="000000"/>
                </a:solidFill>
              </a:rPr>
              <a:t>Ensure </a:t>
            </a:r>
            <a:r>
              <a:rPr lang="en-AU" sz="4600" dirty="0">
                <a:solidFill>
                  <a:sysClr val="windowText" lastClr="000000"/>
                </a:solidFill>
              </a:rPr>
              <a:t>there is a </a:t>
            </a:r>
            <a:r>
              <a:rPr lang="en-AU" sz="4600" dirty="0" smtClean="0">
                <a:solidFill>
                  <a:sysClr val="windowText" lastClr="000000"/>
                </a:solidFill>
              </a:rPr>
              <a:t>field </a:t>
            </a:r>
            <a:r>
              <a:rPr lang="en-AU" sz="4600" dirty="0" err="1" smtClean="0">
                <a:solidFill>
                  <a:sysClr val="windowText" lastClr="000000"/>
                </a:solidFill>
              </a:rPr>
              <a:t>MCMReplaceOperationNewURL</a:t>
            </a:r>
            <a:endParaRPr lang="en-AU" sz="4600" dirty="0" smtClean="0">
              <a:solidFill>
                <a:sysClr val="windowText" lastClr="000000"/>
              </a:solidFill>
            </a:endParaRP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600" dirty="0" smtClean="0">
                <a:solidFill>
                  <a:sysClr val="windowText" lastClr="000000"/>
                </a:solidFill>
              </a:rPr>
              <a:t>Ensure there is a field </a:t>
            </a:r>
            <a:r>
              <a:rPr lang="en-AU" sz="4600" dirty="0" err="1" smtClean="0">
                <a:solidFill>
                  <a:sysClr val="windowText" lastClr="000000"/>
                </a:solidFill>
              </a:rPr>
              <a:t>MCMReplaceOperationStagingURL</a:t>
            </a:r>
            <a:r>
              <a:rPr lang="en-AU" sz="4600" dirty="0">
                <a:solidFill>
                  <a:sysClr val="windowText" lastClr="000000"/>
                </a:solidFill>
              </a:rPr>
              <a:t>	</a:t>
            </a:r>
            <a:endParaRPr lang="en-AU" sz="4600" dirty="0" smtClean="0">
              <a:solidFill>
                <a:sysClr val="windowText" lastClr="000000"/>
              </a:solidFill>
            </a:endParaRP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600" dirty="0" smtClean="0">
                <a:solidFill>
                  <a:sysClr val="windowText" lastClr="000000"/>
                </a:solidFill>
              </a:rPr>
              <a:t>Ensure </a:t>
            </a:r>
            <a:r>
              <a:rPr lang="en-AU" sz="4600" dirty="0">
                <a:solidFill>
                  <a:sysClr val="windowText" lastClr="000000"/>
                </a:solidFill>
              </a:rPr>
              <a:t>there is a </a:t>
            </a:r>
            <a:r>
              <a:rPr lang="en-AU" sz="4600" dirty="0" smtClean="0">
                <a:solidFill>
                  <a:sysClr val="windowText" lastClr="000000"/>
                </a:solidFill>
              </a:rPr>
              <a:t>field </a:t>
            </a:r>
            <a:r>
              <a:rPr lang="en-AU" sz="4600" dirty="0" err="1" smtClean="0">
                <a:solidFill>
                  <a:sysClr val="windowText" lastClr="000000"/>
                </a:solidFill>
              </a:rPr>
              <a:t>MCMReplaceOperationDestUR</a:t>
            </a:r>
            <a:r>
              <a:rPr lang="en-AU" sz="4600" dirty="0" err="1">
                <a:solidFill>
                  <a:sysClr val="windowText" lastClr="000000"/>
                </a:solidFill>
              </a:rPr>
              <a:t>L</a:t>
            </a:r>
            <a:endParaRPr lang="en-AU" sz="4600" dirty="0">
              <a:solidFill>
                <a:sysClr val="windowText" lastClr="000000"/>
              </a:solidFill>
            </a:endParaRP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600" dirty="0" smtClean="0">
                <a:solidFill>
                  <a:sysClr val="windowText" lastClr="000000"/>
                </a:solidFill>
              </a:rPr>
              <a:t>The </a:t>
            </a:r>
            <a:r>
              <a:rPr lang="en-AU" sz="4600" dirty="0">
                <a:solidFill>
                  <a:sysClr val="windowText" lastClr="000000"/>
                </a:solidFill>
              </a:rPr>
              <a:t>above file references are then converted to File URLs as directories (that is, a '/' is appended to the end)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600" dirty="0" smtClean="0">
                <a:solidFill>
                  <a:sysClr val="windowText" lastClr="000000"/>
                </a:solidFill>
              </a:rPr>
              <a:t>Ensure </a:t>
            </a:r>
            <a:r>
              <a:rPr lang="en-AU" sz="4600" dirty="0">
                <a:solidFill>
                  <a:sysClr val="windowText" lastClr="000000"/>
                </a:solidFill>
              </a:rPr>
              <a:t>that </a:t>
            </a:r>
            <a:r>
              <a:rPr lang="en-AU" sz="4600" dirty="0" err="1">
                <a:solidFill>
                  <a:sysClr val="windowText" lastClr="000000"/>
                </a:solidFill>
              </a:rPr>
              <a:t>MCMReplaceOperationOldURL</a:t>
            </a:r>
            <a:r>
              <a:rPr lang="en-AU" sz="4600" dirty="0">
                <a:solidFill>
                  <a:sysClr val="windowText" lastClr="000000"/>
                </a:solidFill>
              </a:rPr>
              <a:t> DOES NOT exist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600" dirty="0" smtClean="0">
                <a:solidFill>
                  <a:sysClr val="windowText" lastClr="000000"/>
                </a:solidFill>
              </a:rPr>
              <a:t>Ensure </a:t>
            </a:r>
            <a:r>
              <a:rPr lang="en-AU" sz="4600" dirty="0">
                <a:solidFill>
                  <a:sysClr val="windowText" lastClr="000000"/>
                </a:solidFill>
              </a:rPr>
              <a:t>that </a:t>
            </a:r>
            <a:r>
              <a:rPr lang="en-AU" sz="4600" dirty="0" err="1">
                <a:solidFill>
                  <a:sysClr val="windowText" lastClr="000000"/>
                </a:solidFill>
              </a:rPr>
              <a:t>MCMReplaceOperationDestURL</a:t>
            </a:r>
            <a:r>
              <a:rPr lang="en-AU" sz="4600" dirty="0">
                <a:solidFill>
                  <a:sysClr val="windowText" lastClr="000000"/>
                </a:solidFill>
              </a:rPr>
              <a:t> DOES </a:t>
            </a:r>
            <a:r>
              <a:rPr lang="en-AU" sz="4600" dirty="0" smtClean="0">
                <a:solidFill>
                  <a:sysClr val="windowText" lastClr="000000"/>
                </a:solidFill>
              </a:rPr>
              <a:t>exist</a:t>
            </a:r>
            <a:endParaRPr lang="en-AU" sz="46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0640093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>
                <a:solidFill>
                  <a:sysClr val="windowText" lastClr="000000"/>
                </a:solidFill>
              </a:rPr>
              <a:t>Move the directory referred to by </a:t>
            </a:r>
            <a:r>
              <a:rPr lang="en-AU" sz="4400" dirty="0" err="1">
                <a:solidFill>
                  <a:sysClr val="windowText" lastClr="000000"/>
                </a:solidFill>
              </a:rPr>
              <a:t>MCMReplaceOperationStagingURL</a:t>
            </a:r>
            <a:r>
              <a:rPr lang="en-AU" sz="4400" dirty="0">
                <a:solidFill>
                  <a:sysClr val="windowText" lastClr="000000"/>
                </a:solidFill>
              </a:rPr>
              <a:t> to the location referred to by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MCMReplaceOperationOldURL</a:t>
            </a: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So, we can move directories as mobile before app directories are scanned at boot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var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/mobile/Library/Logs/a/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My.app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=&gt; 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var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/mobile/Containers/Bundle/Application/&lt;UUID&gt;/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3510691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fontScale="62500" lnSpcReduction="20000"/>
          </a:bodyPr>
          <a:lstStyle/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xml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AU" sz="44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version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AU" sz="44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UTF-8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&lt;!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DOCTYPE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AU" sz="44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plist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PUBLIC 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-//Apple//DTD PLIST 1.0//EN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http://www.apple.com/DTDs/PropertyList-1.0.dtd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AU" sz="4400" dirty="0" err="1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plist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AU" sz="44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version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&lt;</a:t>
            </a:r>
            <a:r>
              <a:rPr lang="en-AU" sz="4400" dirty="0" err="1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dict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&lt;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key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AU" sz="4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MCMReplaceOperationOldURL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key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&lt;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string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AU" sz="4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/mobile/Containers/Bundle/Application/1EFBCF04-4DA8-4381-BD48-C63621E35E45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string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&lt;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key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AU" sz="4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MCMReplaceOperationDestURL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key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&lt;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string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AU" sz="4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/mobile/Containers/Bundle/Application/1EFBCF04-4DA8-4381-BD48-C63621E35E45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string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&lt;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key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AU" sz="4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MCMReplaceOperationStagingURL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key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&lt;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string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AU" sz="4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/mobile/Library/Logs/blah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string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&lt;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key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AU" sz="4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MCMReplaceOperationNewURL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key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&lt;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string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AU" sz="4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/mobile/Containers/Bundle/Application/1EFBCF04-4DA8-4381-BD48-C63621E35E45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string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&lt;/</a:t>
            </a:r>
            <a:r>
              <a:rPr lang="en-AU" sz="4400" dirty="0" err="1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dict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AU" sz="4400" dirty="0" err="1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plist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AU" sz="4400" dirty="0" smtClean="0">
              <a:solidFill>
                <a:sysClr val="windowText" lastClr="0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6214144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>
                <a:solidFill>
                  <a:sysClr val="windowText" lastClr="000000"/>
                </a:solidFill>
              </a:rPr>
              <a:t>Problem: Files created in /</a:t>
            </a:r>
            <a:r>
              <a:rPr lang="en-AU" sz="4400" dirty="0" err="1">
                <a:solidFill>
                  <a:sysClr val="windowText" lastClr="000000"/>
                </a:solidFill>
              </a:rPr>
              <a:t>var</a:t>
            </a:r>
            <a:r>
              <a:rPr lang="en-AU" sz="4400" dirty="0">
                <a:solidFill>
                  <a:sysClr val="windowText" lastClr="000000"/>
                </a:solidFill>
              </a:rPr>
              <a:t>/mobile/Library/</a:t>
            </a:r>
            <a:r>
              <a:rPr lang="en-AU" sz="4400" dirty="0" err="1">
                <a:solidFill>
                  <a:sysClr val="windowText" lastClr="000000"/>
                </a:solidFill>
              </a:rPr>
              <a:t>MobileContainerManager</a:t>
            </a:r>
            <a:r>
              <a:rPr lang="en-AU" sz="4400" dirty="0">
                <a:solidFill>
                  <a:sysClr val="windowText" lastClr="000000"/>
                </a:solidFill>
              </a:rPr>
              <a:t>/Replace also have </a:t>
            </a:r>
            <a:r>
              <a:rPr lang="en-AU" sz="4400" dirty="0" smtClean="0">
                <a:solidFill>
                  <a:sysClr val="windowText" lastClr="000000"/>
                </a:solidFill>
              </a:rPr>
              <a:t>Protection Class C – unreadable at boot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It’s OK – we can use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symlinks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here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var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/mobile/Library/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MobileContainerManager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/Replace/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replace.plist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-&gt; 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var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/mobile/Library/Logs/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replace.plist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App creation success!</a:t>
            </a:r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9590586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lnSpcReduction="10000"/>
          </a:bodyPr>
          <a:lstStyle/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3900" dirty="0" smtClean="0">
                <a:solidFill>
                  <a:sysClr val="windowText" lastClr="000000"/>
                </a:solidFill>
              </a:rPr>
              <a:t>Code signing is a whole thing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3900" dirty="0" smtClean="0">
                <a:solidFill>
                  <a:sysClr val="windowText" lastClr="000000"/>
                </a:solidFill>
              </a:rPr>
              <a:t>Primary solution: code signing bypass (could probably steal </a:t>
            </a:r>
            <a:r>
              <a:rPr lang="en-AU" sz="3900" dirty="0" err="1" smtClean="0">
                <a:solidFill>
                  <a:sysClr val="windowText" lastClr="000000"/>
                </a:solidFill>
              </a:rPr>
              <a:t>TaiG</a:t>
            </a:r>
            <a:r>
              <a:rPr lang="en-AU" sz="3900" dirty="0" smtClean="0">
                <a:solidFill>
                  <a:sysClr val="windowText" lastClr="000000"/>
                </a:solidFill>
              </a:rPr>
              <a:t>/</a:t>
            </a:r>
            <a:r>
              <a:rPr lang="en-AU" sz="3900" dirty="0" err="1" smtClean="0">
                <a:solidFill>
                  <a:sysClr val="windowText" lastClr="000000"/>
                </a:solidFill>
              </a:rPr>
              <a:t>Pangu</a:t>
            </a:r>
            <a:r>
              <a:rPr lang="en-AU" sz="3900" dirty="0" smtClean="0">
                <a:solidFill>
                  <a:sysClr val="windowText" lastClr="000000"/>
                </a:solidFill>
              </a:rPr>
              <a:t> one)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3900" dirty="0" smtClean="0">
                <a:solidFill>
                  <a:sysClr val="windowText" lastClr="000000"/>
                </a:solidFill>
              </a:rPr>
              <a:t>We will assume we don’t have one for this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3900" dirty="0" smtClean="0">
                <a:solidFill>
                  <a:sysClr val="windowText" lastClr="000000"/>
                </a:solidFill>
              </a:rPr>
              <a:t>Apple has developer and enterprise provisioning profiles</a:t>
            </a:r>
          </a:p>
          <a:p>
            <a:pPr marL="342900" lvl="1" indent="-342900" algn="l" rtl="0" hangingPunct="0">
              <a:buFont typeface="Arial" panose="020B0604020202020204" pitchFamily="34" charset="0"/>
              <a:buChar char="•"/>
            </a:pPr>
            <a:r>
              <a:rPr lang="en-AU" sz="3900" dirty="0" smtClean="0">
                <a:solidFill>
                  <a:sysClr val="windowText" lastClr="000000"/>
                </a:solidFill>
              </a:rPr>
              <a:t>Developer profiles are tied to specific devices</a:t>
            </a:r>
          </a:p>
          <a:p>
            <a:pPr marL="342900" lvl="2" indent="-342900" algn="l" rtl="0" hangingPunct="0">
              <a:buFont typeface="Arial" panose="020B0604020202020204" pitchFamily="34" charset="0"/>
              <a:buChar char="•"/>
            </a:pPr>
            <a:r>
              <a:rPr lang="en-AU" sz="3900" dirty="0" smtClean="0">
                <a:solidFill>
                  <a:sysClr val="windowText" lastClr="000000"/>
                </a:solidFill>
              </a:rPr>
              <a:t>Enterprise profiles are not</a:t>
            </a:r>
          </a:p>
          <a:p>
            <a:pPr marL="342900" lvl="5" indent="-342900" algn="l" rtl="0" hangingPunct="0">
              <a:buFont typeface="Arial" panose="020B0604020202020204" pitchFamily="34" charset="0"/>
              <a:buChar char="•"/>
            </a:pPr>
            <a:r>
              <a:rPr lang="en-AU" sz="3900" dirty="0" smtClean="0">
                <a:solidFill>
                  <a:sysClr val="windowText" lastClr="000000"/>
                </a:solidFill>
              </a:rPr>
              <a:t>Used by some malware / Jailbreaks (</a:t>
            </a:r>
            <a:r>
              <a:rPr lang="en-AU" sz="3900" dirty="0" err="1" smtClean="0">
                <a:solidFill>
                  <a:sysClr val="windowText" lastClr="000000"/>
                </a:solidFill>
              </a:rPr>
              <a:t>YiSpecter</a:t>
            </a:r>
            <a:r>
              <a:rPr lang="en-AU" sz="3900" dirty="0" smtClean="0">
                <a:solidFill>
                  <a:sysClr val="windowText" lastClr="000000"/>
                </a:solidFill>
              </a:rPr>
              <a:t>, </a:t>
            </a:r>
            <a:r>
              <a:rPr lang="en-AU" sz="3900" dirty="0" err="1" smtClean="0">
                <a:solidFill>
                  <a:sysClr val="windowText" lastClr="000000"/>
                </a:solidFill>
              </a:rPr>
              <a:t>Pangu</a:t>
            </a:r>
            <a:r>
              <a:rPr lang="en-AU" sz="3900" dirty="0" smtClean="0">
                <a:solidFill>
                  <a:sysClr val="windowText" lastClr="000000"/>
                </a:solidFill>
              </a:rPr>
              <a:t>)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3900" dirty="0" smtClean="0">
                <a:solidFill>
                  <a:sysClr val="windowText" lastClr="000000"/>
                </a:solidFill>
              </a:rPr>
              <a:t>We will use that too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2271061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Installing provisioning profiles are easy – just copy one to 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var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MobileDevice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ProvisioningProfiles</a:t>
            </a: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Must be renamed to the UUID of the provisioning profile (stored in the file itself)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>
                <a:solidFill>
                  <a:sysClr val="windowText" lastClr="000000"/>
                </a:solidFill>
              </a:rPr>
              <a:t>Managed by </a:t>
            </a:r>
            <a:r>
              <a:rPr lang="en-AU" sz="4400" dirty="0" err="1">
                <a:solidFill>
                  <a:sysClr val="windowText" lastClr="000000"/>
                </a:solidFill>
              </a:rPr>
              <a:t>com.apple.misagent</a:t>
            </a: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Takes immediate effect (no reboot required)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4778837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lnSpcReduction="10000"/>
          </a:bodyPr>
          <a:lstStyle/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Two attack scenarios:</a:t>
            </a:r>
          </a:p>
          <a:p>
            <a:pPr marL="342900" lvl="1" indent="-342900" algn="l" rtl="0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Someone with 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AirDrop</a:t>
            </a:r>
            <a:r>
              <a:rPr lang="en-US" sz="4400" dirty="0" smtClean="0">
                <a:solidFill>
                  <a:sysClr val="windowText" lastClr="000000"/>
                </a:solidFill>
              </a:rPr>
              <a:t> enabled in close proximity (Abuse in the past: “cyber flashing”)</a:t>
            </a:r>
          </a:p>
          <a:p>
            <a:pPr marL="342900" lvl="1" indent="-342900" algn="l" rtl="0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Temporary physical access to someone’s phone (lock screen bypass)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ysClr val="windowText" lastClr="000000"/>
                </a:solidFill>
              </a:rPr>
              <a:t>I will describe a method I used to install arbitrary software on a locked iPhone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ysClr val="windowText" lastClr="000000"/>
                </a:solidFill>
              </a:rPr>
              <a:t>Not particularly hard to exploit, but several OS features make turning the bug in to something useful an interesting challenge</a:t>
            </a:r>
          </a:p>
          <a:p>
            <a:pPr marL="342900" lvl="1" indent="-342900" algn="l" rtl="0" hangingPunct="0">
              <a:buFont typeface="Arial" panose="020B0604020202020204" pitchFamily="34" charset="0"/>
              <a:buChar char="•"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Introduction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6239540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679185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Problem: Enterprise-signed apps generate a warning when run for the first time</a:t>
            </a:r>
          </a:p>
          <a:p>
            <a:pPr algn="l" rtl="0" latinLnBrk="1" hangingPunct="0"/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462" y="2031363"/>
            <a:ext cx="3584076" cy="636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3263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Solution: Add the signer to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SpringBoard’s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trusted code signing entities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Add name to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SBTrustedCodeSigningIdentities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in 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var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/mobile/Library/Preferences/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com.apple.springboard.plist</a:t>
            </a: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Prompt won’t happen afterwards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117901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fontScale="55000" lnSpcReduction="20000"/>
          </a:bodyPr>
          <a:lstStyle/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&lt;?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</a:rPr>
              <a:t>xml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AU" sz="4400" dirty="0">
                <a:solidFill>
                  <a:srgbClr val="FF0000"/>
                </a:solidFill>
                <a:latin typeface="Consolas" panose="020B0609020204030204" pitchFamily="49" charset="0"/>
              </a:rPr>
              <a:t>version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</a:rPr>
              <a:t>"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1.0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</a:rPr>
              <a:t>"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AU" sz="4400" dirty="0">
                <a:solidFill>
                  <a:srgbClr val="FF0000"/>
                </a:solidFill>
                <a:latin typeface="Consolas" panose="020B0609020204030204" pitchFamily="49" charset="0"/>
              </a:rPr>
              <a:t>encoding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</a:rPr>
              <a:t>"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UTF-8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</a:rPr>
              <a:t>"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?&gt;</a:t>
            </a:r>
            <a:endParaRPr lang="en-AU" sz="4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&lt;!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</a:rPr>
              <a:t>DOCTYPE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AU" sz="4400" dirty="0" err="1">
                <a:solidFill>
                  <a:srgbClr val="FF0000"/>
                </a:solidFill>
                <a:latin typeface="Consolas" panose="020B0609020204030204" pitchFamily="49" charset="0"/>
              </a:rPr>
              <a:t>plist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 PUBLIC 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</a:rPr>
              <a:t>"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-//Apple//DTD PLIST 1.0//EN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</a:rPr>
              <a:t>"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</a:rPr>
              <a:t>"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http://www.apple.com/DTDs/PropertyList-1.0.dtd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</a:rPr>
              <a:t>"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AU" sz="4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AU" sz="4400" dirty="0" err="1">
                <a:solidFill>
                  <a:srgbClr val="A31515"/>
                </a:solidFill>
                <a:latin typeface="Consolas" panose="020B0609020204030204" pitchFamily="49" charset="0"/>
              </a:rPr>
              <a:t>plist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AU" sz="4400" dirty="0">
                <a:solidFill>
                  <a:srgbClr val="FF0000"/>
                </a:solidFill>
                <a:latin typeface="Consolas" panose="020B0609020204030204" pitchFamily="49" charset="0"/>
              </a:rPr>
              <a:t>version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</a:rPr>
              <a:t>"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1.0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</a:rPr>
              <a:t>"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AU" sz="4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  &lt;</a:t>
            </a:r>
            <a:r>
              <a:rPr lang="en-AU" sz="4400" dirty="0" err="1">
                <a:solidFill>
                  <a:srgbClr val="A31515"/>
                </a:solidFill>
                <a:latin typeface="Consolas" panose="020B0609020204030204" pitchFamily="49" charset="0"/>
              </a:rPr>
              <a:t>dict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AU" sz="4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algn="l"/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</a:rPr>
              <a:t>    ... 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    &lt;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</a:rPr>
              <a:t>key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r>
              <a:rPr lang="en-AU" sz="4400" dirty="0" err="1">
                <a:solidFill>
                  <a:prstClr val="black"/>
                </a:solidFill>
                <a:latin typeface="Consolas" panose="020B0609020204030204" pitchFamily="49" charset="0"/>
              </a:rPr>
              <a:t>SBSoftwareUpdateOSVersion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</a:rPr>
              <a:t>key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AU" sz="4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    &lt;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</a:rPr>
              <a:t>string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</a:rPr>
              <a:t>8.4.1:12H321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</a:rPr>
              <a:t>string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AU" sz="4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    &lt;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</a:rPr>
              <a:t>key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r>
              <a:rPr lang="en-AU" sz="4400" dirty="0" err="1">
                <a:solidFill>
                  <a:prstClr val="black"/>
                </a:solidFill>
                <a:latin typeface="Consolas" panose="020B0609020204030204" pitchFamily="49" charset="0"/>
              </a:rPr>
              <a:t>SBTrustedCodeSigningIdentities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</a:rPr>
              <a:t>key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AU" sz="4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    &lt;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</a:rPr>
              <a:t>array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AU" sz="4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      &lt;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</a:rPr>
              <a:t>string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</a:rPr>
              <a:t>iPhone Developer: Mark Dowd </a:t>
            </a:r>
            <a:r>
              <a:rPr lang="en-AU" sz="4400" dirty="0" smtClean="0">
                <a:solidFill>
                  <a:prstClr val="black"/>
                </a:solidFill>
                <a:latin typeface="Consolas" panose="020B0609020204030204" pitchFamily="49" charset="0"/>
              </a:rPr>
              <a:t>(1111111111)</a:t>
            </a:r>
            <a:r>
              <a:rPr lang="en-AU" sz="4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</a:rPr>
              <a:t>string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AU" sz="4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      </a:t>
            </a:r>
            <a:r>
              <a:rPr lang="en-AU" sz="4400" b="1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AU" sz="4400" b="1" dirty="0">
                <a:solidFill>
                  <a:srgbClr val="A31515"/>
                </a:solidFill>
                <a:latin typeface="Consolas" panose="020B0609020204030204" pitchFamily="49" charset="0"/>
              </a:rPr>
              <a:t>string</a:t>
            </a:r>
            <a:r>
              <a:rPr lang="en-AU" sz="4400" b="1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r>
              <a:rPr lang="en-AU" sz="4400" b="1" dirty="0">
                <a:solidFill>
                  <a:prstClr val="black"/>
                </a:solidFill>
                <a:latin typeface="Consolas" panose="020B0609020204030204" pitchFamily="49" charset="0"/>
              </a:rPr>
              <a:t>iPhone Distribution: MDOWD </a:t>
            </a:r>
            <a:r>
              <a:rPr lang="en-AU" sz="4400" b="1" dirty="0" err="1">
                <a:solidFill>
                  <a:prstClr val="black"/>
                </a:solidFill>
                <a:latin typeface="Consolas" panose="020B0609020204030204" pitchFamily="49" charset="0"/>
              </a:rPr>
              <a:t>Cashquik</a:t>
            </a:r>
            <a:r>
              <a:rPr lang="en-AU" sz="4400" b="1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AU" sz="4400" b="1" dirty="0" smtClean="0">
                <a:solidFill>
                  <a:prstClr val="black"/>
                </a:solidFill>
                <a:latin typeface="Consolas" panose="020B0609020204030204" pitchFamily="49" charset="0"/>
              </a:rPr>
              <a:t>Enterprises</a:t>
            </a:r>
            <a:r>
              <a:rPr lang="en-AU" sz="4400" b="1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AU" sz="4400" b="1" dirty="0">
                <a:solidFill>
                  <a:srgbClr val="A31515"/>
                </a:solidFill>
                <a:latin typeface="Consolas" panose="020B0609020204030204" pitchFamily="49" charset="0"/>
              </a:rPr>
              <a:t>string</a:t>
            </a:r>
            <a:r>
              <a:rPr lang="en-AU" sz="4400" b="1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AU" sz="4400" b="1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    &lt;/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</a:rPr>
              <a:t>array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AU" sz="4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    &lt;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</a:rPr>
              <a:t>key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r>
              <a:rPr lang="en-AU" sz="4400" dirty="0" err="1">
                <a:solidFill>
                  <a:prstClr val="black"/>
                </a:solidFill>
                <a:latin typeface="Consolas" panose="020B0609020204030204" pitchFamily="49" charset="0"/>
              </a:rPr>
              <a:t>SystemVibrationDataMigrationVersion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</a:rPr>
              <a:t>key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AU" sz="4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    &lt;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</a:rPr>
              <a:t>integer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</a:rPr>
              <a:t>2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</a:rPr>
              <a:t>integer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AU" sz="4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algn="l"/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</a:rPr>
              <a:t>    ...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  &lt;/</a:t>
            </a:r>
            <a:r>
              <a:rPr lang="en-AU" sz="4400" dirty="0" err="1">
                <a:solidFill>
                  <a:srgbClr val="A31515"/>
                </a:solidFill>
                <a:latin typeface="Consolas" panose="020B0609020204030204" pitchFamily="49" charset="0"/>
              </a:rPr>
              <a:t>dict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AU" sz="4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algn="l"/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AU" sz="4400" dirty="0" err="1">
                <a:solidFill>
                  <a:srgbClr val="A31515"/>
                </a:solidFill>
                <a:latin typeface="Consolas" panose="020B0609020204030204" pitchFamily="49" charset="0"/>
              </a:rPr>
              <a:t>plist</a:t>
            </a:r>
            <a:r>
              <a:rPr lang="en-AU" sz="4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</a:p>
          <a:p>
            <a:pPr algn="l" rtl="0" latinLnBrk="1" hangingPunct="0"/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5198221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What can a self-signed app do, anyway?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Limited by app sandbox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You can add a few of your own entitlements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What about microphone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etc</a:t>
            </a:r>
            <a:r>
              <a:rPr lang="en-AU" sz="4400" dirty="0" smtClean="0">
                <a:solidFill>
                  <a:sysClr val="windowText" lastClr="000000"/>
                </a:solidFill>
              </a:rPr>
              <a:t>?</a:t>
            </a:r>
          </a:p>
          <a:p>
            <a:pPr algn="l" rtl="0" latinLnBrk="1" hangingPunct="0"/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8259257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The 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tccd</a:t>
            </a:r>
            <a:r>
              <a:rPr lang="en-US" sz="4400" dirty="0" smtClean="0">
                <a:solidFill>
                  <a:sysClr val="windowText" lastClr="000000"/>
                </a:solidFill>
              </a:rPr>
              <a:t> service controls access to a lot of resources:</a:t>
            </a:r>
          </a:p>
          <a:p>
            <a:pPr marL="1160463" lvl="1" indent="-347663" algn="l" rtl="0" hangingPunct="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ysClr val="windowText" lastClr="000000"/>
                </a:solidFill>
              </a:rPr>
              <a:t>Address Book </a:t>
            </a:r>
          </a:p>
          <a:p>
            <a:pPr marL="1160463" lvl="1" indent="-347663" algn="l" rtl="0" hangingPunct="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ysClr val="windowText" lastClr="000000"/>
                </a:solidFill>
              </a:rPr>
              <a:t>Calendar </a:t>
            </a:r>
          </a:p>
          <a:p>
            <a:pPr marL="1160463" lvl="1" indent="-347663" algn="l" rtl="0" hangingPunct="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ysClr val="windowText" lastClr="000000"/>
                </a:solidFill>
              </a:rPr>
              <a:t>Camera</a:t>
            </a:r>
          </a:p>
          <a:p>
            <a:pPr marL="1160463" lvl="1" indent="-347663" algn="l" rtl="0" hangingPunct="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ysClr val="windowText" lastClr="000000"/>
                </a:solidFill>
              </a:rPr>
              <a:t>Microphone</a:t>
            </a:r>
          </a:p>
          <a:p>
            <a:pPr marL="1160463" lvl="1" indent="-347663" algn="l" rtl="0" hangingPunct="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ysClr val="windowText" lastClr="000000"/>
                </a:solidFill>
              </a:rPr>
              <a:t>Photos</a:t>
            </a:r>
          </a:p>
          <a:p>
            <a:pPr marL="1160463" lvl="1" indent="-347663" algn="l" rtl="0" hangingPunct="0">
              <a:buFont typeface="Arial" panose="020B0604020202020204" pitchFamily="34" charset="0"/>
              <a:buChar char="•"/>
            </a:pPr>
            <a:r>
              <a:rPr lang="en-US" sz="3600" dirty="0" err="1" smtClean="0">
                <a:solidFill>
                  <a:sysClr val="windowText" lastClr="000000"/>
                </a:solidFill>
              </a:rPr>
              <a:t>etc</a:t>
            </a:r>
            <a:endParaRPr lang="en-US" sz="3600" dirty="0" smtClean="0">
              <a:solidFill>
                <a:sysClr val="windowText" lastClr="000000"/>
              </a:solidFill>
            </a:endParaRPr>
          </a:p>
          <a:p>
            <a:pPr marL="342900" lvl="1" indent="-342900" algn="l" rtl="0" hangingPunct="0">
              <a:buFont typeface="Arial" panose="020B0604020202020204" pitchFamily="34" charset="0"/>
              <a:buChar char="•"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lvl="1" indent="-342900" algn="l" rtl="0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TCC gives access to these via entitlements</a:t>
            </a: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533191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lvl="1" indent="-342900" algn="l" rtl="0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Apps don’t actually need these entitlements</a:t>
            </a:r>
          </a:p>
          <a:p>
            <a:pPr marL="342900" lvl="1" indent="-342900" algn="l" rtl="0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Usually prompt the first time they try to access contacts 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etc</a:t>
            </a: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lvl="1" indent="-342900" algn="l" rtl="0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User acceptance is recorded in /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var</a:t>
            </a:r>
            <a:r>
              <a:rPr lang="en-US" sz="4400" dirty="0" smtClean="0">
                <a:solidFill>
                  <a:sysClr val="windowText" lastClr="000000"/>
                </a:solidFill>
              </a:rPr>
              <a:t>/mobile/Library/TCC/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TCC.db</a:t>
            </a: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lvl="1" indent="-342900" algn="l" rtl="0" hangingPunct="0"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ysClr val="windowText" lastClr="000000"/>
                </a:solidFill>
              </a:rPr>
              <a:t>Overwriting this file will allow us immediate access to these resources – no </a:t>
            </a:r>
            <a:r>
              <a:rPr lang="en-US" sz="4400" dirty="0" smtClean="0">
                <a:solidFill>
                  <a:sysClr val="windowText" lastClr="000000"/>
                </a:solidFill>
              </a:rPr>
              <a:t>prompt</a:t>
            </a:r>
          </a:p>
          <a:p>
            <a:pPr algn="l" rtl="0" latinLnBrk="1" hangingPunct="0"/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6197051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fontScale="70000" lnSpcReduction="20000"/>
          </a:bodyPr>
          <a:lstStyle/>
          <a:p>
            <a:pPr algn="l"/>
            <a:r>
              <a:rPr lang="en-AU" sz="440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sqlite</a:t>
            </a:r>
            <a:r>
              <a:rPr lang="en-AU" sz="44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 .open </a:t>
            </a:r>
            <a:r>
              <a:rPr lang="en-AU" sz="440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TCC.db</a:t>
            </a:r>
            <a:r>
              <a:rPr lang="en-AU" sz="44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algn="l"/>
            <a:r>
              <a:rPr lang="en-AU" sz="440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sqlite</a:t>
            </a:r>
            <a:r>
              <a:rPr lang="en-AU" sz="44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 .dump access</a:t>
            </a:r>
          </a:p>
          <a:p>
            <a:pPr algn="l"/>
            <a:r>
              <a:rPr lang="en-AU" sz="44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PRAGMA </a:t>
            </a:r>
            <a:r>
              <a:rPr lang="en-AU" sz="440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foreign_keys</a:t>
            </a:r>
            <a:r>
              <a:rPr lang="en-AU" sz="44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=OFF;</a:t>
            </a:r>
          </a:p>
          <a:p>
            <a:pPr algn="l"/>
            <a:r>
              <a:rPr lang="en-AU" sz="44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BEGIN TRANSACTION;</a:t>
            </a:r>
          </a:p>
          <a:p>
            <a:pPr algn="l"/>
            <a:r>
              <a:rPr lang="en-AU" sz="44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CREATE TABLE access (service TEXT NOT NULL, client TEXT NOT NULL, </a:t>
            </a:r>
            <a:r>
              <a:rPr lang="en-AU" sz="440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client_type</a:t>
            </a:r>
            <a:r>
              <a:rPr lang="en-AU" sz="44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INTEGER NOT NULL, allowed INTEGER NOT NULL, </a:t>
            </a:r>
            <a:r>
              <a:rPr lang="en-AU" sz="440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prompt_count</a:t>
            </a:r>
            <a:r>
              <a:rPr lang="en-AU" sz="44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INTEGER NOT NULL, </a:t>
            </a:r>
            <a:r>
              <a:rPr lang="en-AU" sz="440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csreq</a:t>
            </a:r>
            <a:r>
              <a:rPr lang="en-AU" sz="44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BLOB, CONSTRAINT key PRIMARY KEY (service, client, </a:t>
            </a:r>
            <a:r>
              <a:rPr lang="en-AU" sz="440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client_type</a:t>
            </a:r>
            <a:r>
              <a:rPr lang="en-AU" sz="44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</a:p>
          <a:p>
            <a:pPr algn="l"/>
            <a:r>
              <a:rPr lang="en-AU" sz="44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INSERT INTO 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"access"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VALUES(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'kTCCServiceMotion'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'com.apple.Health'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,0,1,1,NULL);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INSERT INTO 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"access"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VALUES(</a:t>
            </a:r>
            <a:r>
              <a:rPr lang="en-AU" sz="4400" dirty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'kTCCServiceAddressBook</a:t>
            </a:r>
            <a:r>
              <a:rPr lang="en-AU" sz="4400" dirty="0" smtClean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AU" sz="44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AU" sz="4400" dirty="0" smtClean="0">
                <a:solidFill>
                  <a:srgbClr val="A3151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‘x.Hello'</a:t>
            </a:r>
            <a:r>
              <a:rPr lang="en-AU" sz="4400" dirty="0" smtClean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0,1,0,NULL);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COMMIT;</a:t>
            </a:r>
            <a:endParaRPr lang="en-US" sz="4400" dirty="0" smtClean="0">
              <a:solidFill>
                <a:sysClr val="windowText" lastClr="0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0176482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New app installed! Why isn’t it on the screen?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Need to refresh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SpringBoard</a:t>
            </a: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Well-known for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Jailbreakers</a:t>
            </a: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Just overwrite 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var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/mobile/Library/Caches/com.apple.LaunchServices-108.csstore with garbage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err="1" smtClean="0">
                <a:solidFill>
                  <a:sysClr val="windowText" lastClr="000000"/>
                </a:solidFill>
              </a:rPr>
              <a:t>SpringBoard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will rebuild this at boot, causing your app to show up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2514748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What if we want to replace a System app?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We can’t disappear apps from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SpringBoard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We can re-arrange the layout though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var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/mobile/Library/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SpringBoard</a:t>
            </a:r>
            <a:r>
              <a:rPr lang="en-AU" sz="4400" dirty="0" smtClean="0">
                <a:solidFill>
                  <a:sysClr val="windowText" lastClr="000000"/>
                </a:solidFill>
              </a:rPr>
              <a:t>/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IconState.plist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contains layout information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Straight-forward layout description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2972797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fontScale="55000" lnSpcReduction="20000"/>
          </a:bodyPr>
          <a:lstStyle/>
          <a:p>
            <a:pPr algn="l"/>
            <a:r>
              <a:rPr lang="en-AU" sz="4400" dirty="0">
                <a:solidFill>
                  <a:srgbClr val="0000FF"/>
                </a:solidFill>
              </a:rPr>
              <a:t>&lt;?</a:t>
            </a:r>
            <a:r>
              <a:rPr lang="en-AU" sz="4400" dirty="0">
                <a:solidFill>
                  <a:srgbClr val="A31515"/>
                </a:solidFill>
              </a:rPr>
              <a:t>xml</a:t>
            </a:r>
            <a:r>
              <a:rPr lang="en-AU" sz="4400" dirty="0">
                <a:solidFill>
                  <a:srgbClr val="0000FF"/>
                </a:solidFill>
              </a:rPr>
              <a:t> </a:t>
            </a:r>
            <a:r>
              <a:rPr lang="en-AU" sz="4400" dirty="0">
                <a:solidFill>
                  <a:srgbClr val="FF0000"/>
                </a:solidFill>
              </a:rPr>
              <a:t>version</a:t>
            </a:r>
            <a:r>
              <a:rPr lang="en-AU" sz="4400" dirty="0">
                <a:solidFill>
                  <a:srgbClr val="0000FF"/>
                </a:solidFill>
              </a:rPr>
              <a:t>=</a:t>
            </a:r>
            <a:r>
              <a:rPr lang="en-AU" sz="4400" dirty="0">
                <a:solidFill>
                  <a:prstClr val="black"/>
                </a:solidFill>
              </a:rPr>
              <a:t>"</a:t>
            </a:r>
            <a:r>
              <a:rPr lang="en-AU" sz="4400" dirty="0">
                <a:solidFill>
                  <a:srgbClr val="0000FF"/>
                </a:solidFill>
              </a:rPr>
              <a:t>1.0</a:t>
            </a:r>
            <a:r>
              <a:rPr lang="en-AU" sz="4400" dirty="0">
                <a:solidFill>
                  <a:prstClr val="black"/>
                </a:solidFill>
              </a:rPr>
              <a:t>"</a:t>
            </a:r>
            <a:r>
              <a:rPr lang="en-AU" sz="4400" dirty="0">
                <a:solidFill>
                  <a:srgbClr val="0000FF"/>
                </a:solidFill>
              </a:rPr>
              <a:t> </a:t>
            </a:r>
            <a:r>
              <a:rPr lang="en-AU" sz="4400" dirty="0">
                <a:solidFill>
                  <a:srgbClr val="FF0000"/>
                </a:solidFill>
              </a:rPr>
              <a:t>encoding</a:t>
            </a:r>
            <a:r>
              <a:rPr lang="en-AU" sz="4400" dirty="0">
                <a:solidFill>
                  <a:srgbClr val="0000FF"/>
                </a:solidFill>
              </a:rPr>
              <a:t>=</a:t>
            </a:r>
            <a:r>
              <a:rPr lang="en-AU" sz="4400" dirty="0">
                <a:solidFill>
                  <a:prstClr val="black"/>
                </a:solidFill>
              </a:rPr>
              <a:t>"</a:t>
            </a:r>
            <a:r>
              <a:rPr lang="en-AU" sz="4400" dirty="0">
                <a:solidFill>
                  <a:srgbClr val="0000FF"/>
                </a:solidFill>
              </a:rPr>
              <a:t>UTF-8</a:t>
            </a:r>
            <a:r>
              <a:rPr lang="en-AU" sz="4400" dirty="0">
                <a:solidFill>
                  <a:prstClr val="black"/>
                </a:solidFill>
              </a:rPr>
              <a:t>"</a:t>
            </a:r>
            <a:r>
              <a:rPr lang="en-AU" sz="4400" dirty="0">
                <a:solidFill>
                  <a:srgbClr val="0000FF"/>
                </a:solidFill>
              </a:rPr>
              <a:t>?&gt;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</a:rPr>
              <a:t>&lt;!</a:t>
            </a:r>
            <a:r>
              <a:rPr lang="en-AU" sz="4400" dirty="0">
                <a:solidFill>
                  <a:srgbClr val="A31515"/>
                </a:solidFill>
              </a:rPr>
              <a:t>DOCTYPE</a:t>
            </a:r>
            <a:r>
              <a:rPr lang="en-AU" sz="4400" dirty="0">
                <a:solidFill>
                  <a:srgbClr val="0000FF"/>
                </a:solidFill>
              </a:rPr>
              <a:t> </a:t>
            </a:r>
            <a:r>
              <a:rPr lang="en-AU" sz="4400" dirty="0" err="1">
                <a:solidFill>
                  <a:srgbClr val="FF0000"/>
                </a:solidFill>
              </a:rPr>
              <a:t>plist</a:t>
            </a:r>
            <a:r>
              <a:rPr lang="en-AU" sz="4400" dirty="0">
                <a:solidFill>
                  <a:srgbClr val="0000FF"/>
                </a:solidFill>
              </a:rPr>
              <a:t> PUBLIC </a:t>
            </a:r>
            <a:r>
              <a:rPr lang="en-AU" sz="4400" dirty="0">
                <a:solidFill>
                  <a:prstClr val="black"/>
                </a:solidFill>
              </a:rPr>
              <a:t>"</a:t>
            </a:r>
            <a:r>
              <a:rPr lang="en-AU" sz="4400" dirty="0">
                <a:solidFill>
                  <a:srgbClr val="0000FF"/>
                </a:solidFill>
              </a:rPr>
              <a:t>-//Apple//DTD PLIST 1.0//EN</a:t>
            </a:r>
            <a:r>
              <a:rPr lang="en-AU" sz="4400" dirty="0">
                <a:solidFill>
                  <a:prstClr val="black"/>
                </a:solidFill>
              </a:rPr>
              <a:t>"</a:t>
            </a:r>
            <a:r>
              <a:rPr lang="en-AU" sz="4400" dirty="0">
                <a:solidFill>
                  <a:srgbClr val="0000FF"/>
                </a:solidFill>
              </a:rPr>
              <a:t> </a:t>
            </a:r>
            <a:r>
              <a:rPr lang="en-AU" sz="4400" dirty="0">
                <a:solidFill>
                  <a:prstClr val="black"/>
                </a:solidFill>
              </a:rPr>
              <a:t>"</a:t>
            </a:r>
            <a:r>
              <a:rPr lang="en-AU" sz="4400" dirty="0">
                <a:solidFill>
                  <a:srgbClr val="0000FF"/>
                </a:solidFill>
              </a:rPr>
              <a:t>http://www.apple.com/DTDs/PropertyList-1.0.dtd</a:t>
            </a:r>
            <a:r>
              <a:rPr lang="en-AU" sz="4400" dirty="0">
                <a:solidFill>
                  <a:prstClr val="black"/>
                </a:solidFill>
              </a:rPr>
              <a:t>"</a:t>
            </a:r>
            <a:r>
              <a:rPr lang="en-AU" sz="4400" dirty="0">
                <a:solidFill>
                  <a:srgbClr val="0000FF"/>
                </a:solidFill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</a:rPr>
              <a:t>&lt;</a:t>
            </a:r>
            <a:r>
              <a:rPr lang="en-AU" sz="4400" dirty="0" err="1">
                <a:solidFill>
                  <a:srgbClr val="A31515"/>
                </a:solidFill>
              </a:rPr>
              <a:t>plist</a:t>
            </a:r>
            <a:r>
              <a:rPr lang="en-AU" sz="4400" dirty="0">
                <a:solidFill>
                  <a:srgbClr val="0000FF"/>
                </a:solidFill>
              </a:rPr>
              <a:t> </a:t>
            </a:r>
            <a:r>
              <a:rPr lang="en-AU" sz="4400" dirty="0">
                <a:solidFill>
                  <a:srgbClr val="FF0000"/>
                </a:solidFill>
              </a:rPr>
              <a:t>version</a:t>
            </a:r>
            <a:r>
              <a:rPr lang="en-AU" sz="4400" dirty="0">
                <a:solidFill>
                  <a:srgbClr val="0000FF"/>
                </a:solidFill>
              </a:rPr>
              <a:t>=</a:t>
            </a:r>
            <a:r>
              <a:rPr lang="en-AU" sz="4400" dirty="0">
                <a:solidFill>
                  <a:prstClr val="black"/>
                </a:solidFill>
              </a:rPr>
              <a:t>"</a:t>
            </a:r>
            <a:r>
              <a:rPr lang="en-AU" sz="4400" dirty="0">
                <a:solidFill>
                  <a:srgbClr val="0000FF"/>
                </a:solidFill>
              </a:rPr>
              <a:t>1.0</a:t>
            </a:r>
            <a:r>
              <a:rPr lang="en-AU" sz="4400" dirty="0">
                <a:solidFill>
                  <a:prstClr val="black"/>
                </a:solidFill>
              </a:rPr>
              <a:t>"</a:t>
            </a:r>
            <a:r>
              <a:rPr lang="en-AU" sz="4400" dirty="0">
                <a:solidFill>
                  <a:srgbClr val="0000FF"/>
                </a:solidFill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</a:rPr>
              <a:t>  &lt;</a:t>
            </a:r>
            <a:r>
              <a:rPr lang="en-AU" sz="4400" dirty="0" err="1">
                <a:solidFill>
                  <a:srgbClr val="A31515"/>
                </a:solidFill>
              </a:rPr>
              <a:t>dict</a:t>
            </a:r>
            <a:r>
              <a:rPr lang="en-AU" sz="4400" dirty="0">
                <a:solidFill>
                  <a:srgbClr val="0000FF"/>
                </a:solidFill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</a:rPr>
              <a:t>    &lt;</a:t>
            </a:r>
            <a:r>
              <a:rPr lang="en-AU" sz="4400" dirty="0">
                <a:solidFill>
                  <a:srgbClr val="A31515"/>
                </a:solidFill>
              </a:rPr>
              <a:t>key</a:t>
            </a:r>
            <a:r>
              <a:rPr lang="en-AU" sz="4400" dirty="0">
                <a:solidFill>
                  <a:srgbClr val="0000FF"/>
                </a:solidFill>
              </a:rPr>
              <a:t>&gt;</a:t>
            </a:r>
            <a:r>
              <a:rPr lang="en-AU" sz="4400" dirty="0" err="1">
                <a:solidFill>
                  <a:prstClr val="black"/>
                </a:solidFill>
              </a:rPr>
              <a:t>buttonBar</a:t>
            </a:r>
            <a:r>
              <a:rPr lang="en-AU" sz="4400" dirty="0">
                <a:solidFill>
                  <a:srgbClr val="0000FF"/>
                </a:solidFill>
              </a:rPr>
              <a:t>&lt;/</a:t>
            </a:r>
            <a:r>
              <a:rPr lang="en-AU" sz="4400" dirty="0">
                <a:solidFill>
                  <a:srgbClr val="A31515"/>
                </a:solidFill>
              </a:rPr>
              <a:t>key</a:t>
            </a:r>
            <a:r>
              <a:rPr lang="en-AU" sz="4400" dirty="0">
                <a:solidFill>
                  <a:srgbClr val="0000FF"/>
                </a:solidFill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</a:rPr>
              <a:t>    &lt;</a:t>
            </a:r>
            <a:r>
              <a:rPr lang="en-AU" sz="4400" dirty="0">
                <a:solidFill>
                  <a:srgbClr val="A31515"/>
                </a:solidFill>
              </a:rPr>
              <a:t>array</a:t>
            </a:r>
            <a:r>
              <a:rPr lang="en-AU" sz="4400" dirty="0">
                <a:solidFill>
                  <a:srgbClr val="0000FF"/>
                </a:solidFill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</a:rPr>
              <a:t>      &lt;</a:t>
            </a:r>
            <a:r>
              <a:rPr lang="en-AU" sz="4400" dirty="0">
                <a:solidFill>
                  <a:srgbClr val="A31515"/>
                </a:solidFill>
              </a:rPr>
              <a:t>string</a:t>
            </a:r>
            <a:r>
              <a:rPr lang="en-AU" sz="4400" dirty="0">
                <a:solidFill>
                  <a:srgbClr val="0000FF"/>
                </a:solidFill>
              </a:rPr>
              <a:t>&gt;</a:t>
            </a:r>
            <a:r>
              <a:rPr lang="en-AU" sz="4400" dirty="0" err="1">
                <a:solidFill>
                  <a:prstClr val="black"/>
                </a:solidFill>
              </a:rPr>
              <a:t>com.apple.mobilephone</a:t>
            </a:r>
            <a:r>
              <a:rPr lang="en-AU" sz="4400" dirty="0">
                <a:solidFill>
                  <a:srgbClr val="0000FF"/>
                </a:solidFill>
              </a:rPr>
              <a:t>&lt;/</a:t>
            </a:r>
            <a:r>
              <a:rPr lang="en-AU" sz="4400" dirty="0">
                <a:solidFill>
                  <a:srgbClr val="A31515"/>
                </a:solidFill>
              </a:rPr>
              <a:t>string</a:t>
            </a:r>
            <a:r>
              <a:rPr lang="en-AU" sz="4400" dirty="0">
                <a:solidFill>
                  <a:srgbClr val="0000FF"/>
                </a:solidFill>
              </a:rPr>
              <a:t>&gt;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</a:rPr>
              <a:t>      ...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</a:rPr>
              <a:t>    &lt;/</a:t>
            </a:r>
            <a:r>
              <a:rPr lang="en-AU" sz="4400" dirty="0">
                <a:solidFill>
                  <a:srgbClr val="A31515"/>
                </a:solidFill>
              </a:rPr>
              <a:t>array</a:t>
            </a:r>
            <a:r>
              <a:rPr lang="en-AU" sz="4400" dirty="0">
                <a:solidFill>
                  <a:srgbClr val="0000FF"/>
                </a:solidFill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</a:rPr>
              <a:t>    &lt;</a:t>
            </a:r>
            <a:r>
              <a:rPr lang="en-AU" sz="4400" dirty="0">
                <a:solidFill>
                  <a:srgbClr val="A31515"/>
                </a:solidFill>
              </a:rPr>
              <a:t>key</a:t>
            </a:r>
            <a:r>
              <a:rPr lang="en-AU" sz="4400" dirty="0">
                <a:solidFill>
                  <a:srgbClr val="0000FF"/>
                </a:solidFill>
              </a:rPr>
              <a:t>&gt;</a:t>
            </a:r>
            <a:r>
              <a:rPr lang="en-AU" sz="4400" dirty="0" err="1">
                <a:solidFill>
                  <a:prstClr val="black"/>
                </a:solidFill>
              </a:rPr>
              <a:t>iconLists</a:t>
            </a:r>
            <a:r>
              <a:rPr lang="en-AU" sz="4400" dirty="0">
                <a:solidFill>
                  <a:srgbClr val="0000FF"/>
                </a:solidFill>
              </a:rPr>
              <a:t>&lt;/</a:t>
            </a:r>
            <a:r>
              <a:rPr lang="en-AU" sz="4400" dirty="0">
                <a:solidFill>
                  <a:srgbClr val="A31515"/>
                </a:solidFill>
              </a:rPr>
              <a:t>key</a:t>
            </a:r>
            <a:r>
              <a:rPr lang="en-AU" sz="4400" dirty="0">
                <a:solidFill>
                  <a:srgbClr val="0000FF"/>
                </a:solidFill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</a:rPr>
              <a:t>    &lt;</a:t>
            </a:r>
            <a:r>
              <a:rPr lang="en-AU" sz="4400" dirty="0">
                <a:solidFill>
                  <a:srgbClr val="A31515"/>
                </a:solidFill>
              </a:rPr>
              <a:t>array</a:t>
            </a:r>
            <a:r>
              <a:rPr lang="en-AU" sz="4400" dirty="0">
                <a:solidFill>
                  <a:srgbClr val="0000FF"/>
                </a:solidFill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</a:rPr>
              <a:t>      &lt;</a:t>
            </a:r>
            <a:r>
              <a:rPr lang="en-AU" sz="4400" dirty="0">
                <a:solidFill>
                  <a:srgbClr val="A31515"/>
                </a:solidFill>
              </a:rPr>
              <a:t>array</a:t>
            </a:r>
            <a:r>
              <a:rPr lang="en-AU" sz="4400" dirty="0">
                <a:solidFill>
                  <a:srgbClr val="0000FF"/>
                </a:solidFill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</a:rPr>
              <a:t>        &lt;</a:t>
            </a:r>
            <a:r>
              <a:rPr lang="en-AU" sz="4400" dirty="0">
                <a:solidFill>
                  <a:srgbClr val="A31515"/>
                </a:solidFill>
              </a:rPr>
              <a:t>string</a:t>
            </a:r>
            <a:r>
              <a:rPr lang="en-AU" sz="4400" dirty="0">
                <a:solidFill>
                  <a:srgbClr val="0000FF"/>
                </a:solidFill>
              </a:rPr>
              <a:t>&gt;</a:t>
            </a:r>
            <a:r>
              <a:rPr lang="en-AU" sz="4400" dirty="0" err="1">
                <a:solidFill>
                  <a:prstClr val="black"/>
                </a:solidFill>
              </a:rPr>
              <a:t>com.apple.MobileSMS</a:t>
            </a:r>
            <a:r>
              <a:rPr lang="en-AU" sz="4400" dirty="0">
                <a:solidFill>
                  <a:srgbClr val="0000FF"/>
                </a:solidFill>
              </a:rPr>
              <a:t>&lt;/</a:t>
            </a:r>
            <a:r>
              <a:rPr lang="en-AU" sz="4400" dirty="0">
                <a:solidFill>
                  <a:srgbClr val="A31515"/>
                </a:solidFill>
              </a:rPr>
              <a:t>string</a:t>
            </a:r>
            <a:r>
              <a:rPr lang="en-AU" sz="4400" dirty="0">
                <a:solidFill>
                  <a:srgbClr val="0000FF"/>
                </a:solidFill>
              </a:rPr>
              <a:t>&gt;</a:t>
            </a:r>
          </a:p>
          <a:p>
            <a:pPr algn="l"/>
            <a:r>
              <a:rPr lang="en-AU" sz="4400" dirty="0">
                <a:solidFill>
                  <a:prstClr val="black"/>
                </a:solidFill>
              </a:rPr>
              <a:t>        ...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</a:rPr>
              <a:t>      &lt;/</a:t>
            </a:r>
            <a:r>
              <a:rPr lang="en-AU" sz="4400" dirty="0">
                <a:solidFill>
                  <a:srgbClr val="A31515"/>
                </a:solidFill>
              </a:rPr>
              <a:t>array</a:t>
            </a:r>
            <a:r>
              <a:rPr lang="en-AU" sz="4400" dirty="0">
                <a:solidFill>
                  <a:srgbClr val="0000FF"/>
                </a:solidFill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</a:rPr>
              <a:t>    &lt;/</a:t>
            </a:r>
            <a:r>
              <a:rPr lang="en-AU" sz="4400" dirty="0">
                <a:solidFill>
                  <a:srgbClr val="A31515"/>
                </a:solidFill>
              </a:rPr>
              <a:t>array</a:t>
            </a:r>
            <a:r>
              <a:rPr lang="en-AU" sz="4400" dirty="0">
                <a:solidFill>
                  <a:srgbClr val="0000FF"/>
                </a:solidFill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</a:rPr>
              <a:t>  &lt;/</a:t>
            </a:r>
            <a:r>
              <a:rPr lang="en-AU" sz="4400" dirty="0" err="1">
                <a:solidFill>
                  <a:srgbClr val="A31515"/>
                </a:solidFill>
              </a:rPr>
              <a:t>dict</a:t>
            </a:r>
            <a:r>
              <a:rPr lang="en-AU" sz="4400" dirty="0">
                <a:solidFill>
                  <a:srgbClr val="0000FF"/>
                </a:solidFill>
              </a:rPr>
              <a:t>&gt;</a:t>
            </a:r>
          </a:p>
          <a:p>
            <a:pPr algn="l"/>
            <a:r>
              <a:rPr lang="en-AU" sz="4400" dirty="0">
                <a:solidFill>
                  <a:srgbClr val="0000FF"/>
                </a:solidFill>
              </a:rPr>
              <a:t>&lt;/</a:t>
            </a:r>
            <a:r>
              <a:rPr lang="en-AU" sz="4400" dirty="0" err="1">
                <a:solidFill>
                  <a:srgbClr val="A31515"/>
                </a:solidFill>
              </a:rPr>
              <a:t>plist</a:t>
            </a:r>
            <a:r>
              <a:rPr lang="en-AU" sz="4400" dirty="0">
                <a:solidFill>
                  <a:srgbClr val="0000FF"/>
                </a:solidFill>
              </a:rPr>
              <a:t>&gt;</a:t>
            </a: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41341217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1270000" y="3248762"/>
            <a:ext cx="10464800" cy="1332012"/>
          </a:xfrm>
          <a:prstGeom prst="rect">
            <a:avLst/>
          </a:prstGeom>
        </p:spPr>
        <p:txBody>
          <a:bodyPr/>
          <a:lstStyle/>
          <a:p>
            <a:pPr lvl="0" defTabSz="292100">
              <a:defRPr sz="1800">
                <a:solidFill>
                  <a:srgbClr val="000000"/>
                </a:solidFill>
              </a:defRPr>
            </a:pPr>
            <a:r>
              <a:rPr lang="en-AU" sz="4000" b="1" dirty="0" smtClean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 I: ABOUT AIRDROP</a:t>
            </a:r>
            <a:endParaRPr sz="4000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6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416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The 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buttonBar</a:t>
            </a:r>
            <a:r>
              <a:rPr lang="en-US" sz="4400" dirty="0" smtClean="0">
                <a:solidFill>
                  <a:sysClr val="windowText" lastClr="000000"/>
                </a:solidFill>
              </a:rPr>
              <a:t> describes the buttons at the bottom of the screen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US" sz="4400" dirty="0" err="1" smtClean="0">
                <a:solidFill>
                  <a:sysClr val="windowText" lastClr="000000"/>
                </a:solidFill>
              </a:rPr>
              <a:t>iconLists</a:t>
            </a:r>
            <a:r>
              <a:rPr lang="en-US" sz="4400" dirty="0" smtClean="0">
                <a:solidFill>
                  <a:sysClr val="windowText" lastClr="000000"/>
                </a:solidFill>
              </a:rPr>
              <a:t> is an array – each member is an array for a page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Nested 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iconLists</a:t>
            </a:r>
            <a:r>
              <a:rPr lang="en-US" sz="4400" dirty="0" smtClean="0">
                <a:solidFill>
                  <a:sysClr val="windowText" lastClr="000000"/>
                </a:solidFill>
              </a:rPr>
              <a:t> possible for things like “Extras” and “Newsstand”</a:t>
            </a: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41054359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Replace a System app with our app that has the same icon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Move the System app in to the “Extras” tab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Problem: we don’t know what other apps a </a:t>
            </a:r>
            <a:r>
              <a:rPr lang="en-AU" sz="4400" dirty="0">
                <a:solidFill>
                  <a:sysClr val="windowText" lastClr="000000"/>
                </a:solidFill>
              </a:rPr>
              <a:t> 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      random jerk has installed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Doesn’t really matter – no app can not appear   on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SpringBoard</a:t>
            </a:r>
            <a:endParaRPr lang="en-AU" sz="4400" dirty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Screen will be repopulated with whatever apps are installed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505405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fontScale="77500" lnSpcReduction="20000"/>
          </a:bodyPr>
          <a:lstStyle/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Putting it all together, we need: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An </a:t>
            </a:r>
            <a:r>
              <a:rPr lang="en-AU" sz="4400" dirty="0">
                <a:solidFill>
                  <a:sysClr val="windowText" lastClr="000000"/>
                </a:solidFill>
              </a:rPr>
              <a:t>Application folder containing the malicious app files in /</a:t>
            </a:r>
            <a:r>
              <a:rPr lang="en-AU" sz="4400" dirty="0" err="1">
                <a:solidFill>
                  <a:sysClr val="windowText" lastClr="000000"/>
                </a:solidFill>
              </a:rPr>
              <a:t>var</a:t>
            </a:r>
            <a:r>
              <a:rPr lang="en-AU" sz="4400" dirty="0">
                <a:solidFill>
                  <a:sysClr val="windowText" lastClr="000000"/>
                </a:solidFill>
              </a:rPr>
              <a:t>/mobile/Library/Logs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A </a:t>
            </a:r>
            <a:r>
              <a:rPr lang="en-AU" sz="4400" dirty="0">
                <a:solidFill>
                  <a:sysClr val="windowText" lastClr="000000"/>
                </a:solidFill>
              </a:rPr>
              <a:t>replacement PLIST file such as the one described  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            previously</a:t>
            </a:r>
            <a:r>
              <a:rPr lang="en-AU" sz="4400" dirty="0">
                <a:solidFill>
                  <a:sysClr val="windowText" lastClr="000000"/>
                </a:solidFill>
              </a:rPr>
              <a:t>, also in /</a:t>
            </a:r>
            <a:r>
              <a:rPr lang="en-AU" sz="4400" dirty="0" err="1">
                <a:solidFill>
                  <a:sysClr val="windowText" lastClr="000000"/>
                </a:solidFill>
              </a:rPr>
              <a:t>var</a:t>
            </a:r>
            <a:r>
              <a:rPr lang="en-AU" sz="4400" dirty="0">
                <a:solidFill>
                  <a:sysClr val="windowText" lastClr="000000"/>
                </a:solidFill>
              </a:rPr>
              <a:t>/mobile/Library/Logs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A </a:t>
            </a:r>
            <a:r>
              <a:rPr lang="en-AU" sz="4400" dirty="0" err="1">
                <a:solidFill>
                  <a:sysClr val="windowText" lastClr="000000"/>
                </a:solidFill>
              </a:rPr>
              <a:t>symlink</a:t>
            </a:r>
            <a:r>
              <a:rPr lang="en-AU" sz="4400" dirty="0">
                <a:solidFill>
                  <a:sysClr val="windowText" lastClr="000000"/>
                </a:solidFill>
              </a:rPr>
              <a:t> in /</a:t>
            </a:r>
            <a:r>
              <a:rPr lang="en-AU" sz="4400" dirty="0" err="1">
                <a:solidFill>
                  <a:sysClr val="windowText" lastClr="000000"/>
                </a:solidFill>
              </a:rPr>
              <a:t>var</a:t>
            </a:r>
            <a:r>
              <a:rPr lang="en-AU" sz="4400" dirty="0">
                <a:solidFill>
                  <a:sysClr val="windowText" lastClr="000000"/>
                </a:solidFill>
              </a:rPr>
              <a:t>/mobile/Library/</a:t>
            </a:r>
            <a:r>
              <a:rPr lang="en-AU" sz="4400" dirty="0" err="1">
                <a:solidFill>
                  <a:sysClr val="windowText" lastClr="000000"/>
                </a:solidFill>
              </a:rPr>
              <a:t>MobilecontainerManager</a:t>
            </a:r>
            <a:r>
              <a:rPr lang="en-AU" sz="4400" dirty="0">
                <a:solidFill>
                  <a:sysClr val="windowText" lastClr="000000"/>
                </a:solidFill>
              </a:rPr>
              <a:t>/Replace to the replacement PLIST file in /</a:t>
            </a:r>
            <a:r>
              <a:rPr lang="en-AU" sz="4400" dirty="0" err="1">
                <a:solidFill>
                  <a:sysClr val="windowText" lastClr="000000"/>
                </a:solidFill>
              </a:rPr>
              <a:t>var</a:t>
            </a:r>
            <a:r>
              <a:rPr lang="en-AU" sz="4400" dirty="0">
                <a:solidFill>
                  <a:sysClr val="windowText" lastClr="000000"/>
                </a:solidFill>
              </a:rPr>
              <a:t>/mobile/Library/Logs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The </a:t>
            </a:r>
            <a:r>
              <a:rPr lang="en-AU" sz="4400" dirty="0">
                <a:solidFill>
                  <a:sysClr val="windowText" lastClr="000000"/>
                </a:solidFill>
              </a:rPr>
              <a:t>relevant provisioning profile in 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                                          /</a:t>
            </a:r>
            <a:r>
              <a:rPr lang="en-AU" sz="4400" dirty="0" err="1">
                <a:solidFill>
                  <a:sysClr val="windowText" lastClr="000000"/>
                </a:solidFill>
              </a:rPr>
              <a:t>var</a:t>
            </a:r>
            <a:r>
              <a:rPr lang="en-AU" sz="4400" dirty="0">
                <a:solidFill>
                  <a:sysClr val="windowText" lastClr="000000"/>
                </a:solidFill>
              </a:rPr>
              <a:t>/</a:t>
            </a:r>
            <a:r>
              <a:rPr lang="en-AU" sz="4400" dirty="0" err="1">
                <a:solidFill>
                  <a:sysClr val="windowText" lastClr="000000"/>
                </a:solidFill>
              </a:rPr>
              <a:t>MobileDevice</a:t>
            </a:r>
            <a:r>
              <a:rPr lang="en-AU" sz="4400" dirty="0">
                <a:solidFill>
                  <a:sysClr val="windowText" lastClr="000000"/>
                </a:solidFill>
              </a:rPr>
              <a:t>/</a:t>
            </a:r>
            <a:r>
              <a:rPr lang="en-AU" sz="4400" dirty="0" err="1">
                <a:solidFill>
                  <a:sysClr val="windowText" lastClr="000000"/>
                </a:solidFill>
              </a:rPr>
              <a:t>ProvisioningProfiles</a:t>
            </a:r>
            <a:endParaRPr lang="en-AU" sz="4400" dirty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A </a:t>
            </a:r>
            <a:r>
              <a:rPr lang="en-AU" sz="4400" dirty="0">
                <a:solidFill>
                  <a:sysClr val="windowText" lastClr="000000"/>
                </a:solidFill>
              </a:rPr>
              <a:t>replacement /</a:t>
            </a:r>
            <a:r>
              <a:rPr lang="en-AU" sz="4400" dirty="0" err="1">
                <a:solidFill>
                  <a:sysClr val="windowText" lastClr="000000"/>
                </a:solidFill>
              </a:rPr>
              <a:t>var</a:t>
            </a:r>
            <a:r>
              <a:rPr lang="en-AU" sz="4400" dirty="0">
                <a:solidFill>
                  <a:sysClr val="windowText" lastClr="000000"/>
                </a:solidFill>
              </a:rPr>
              <a:t>/mobile/Library/Preferences/</a:t>
            </a:r>
            <a:r>
              <a:rPr lang="en-AU" sz="4400" dirty="0" err="1">
                <a:solidFill>
                  <a:sysClr val="windowText" lastClr="000000"/>
                </a:solidFill>
              </a:rPr>
              <a:t>com.apple.springboard.plist</a:t>
            </a:r>
            <a:r>
              <a:rPr lang="en-AU" sz="4400" dirty="0">
                <a:solidFill>
                  <a:sysClr val="windowText" lastClr="000000"/>
                </a:solidFill>
              </a:rPr>
              <a:t> file with the trusted </a:t>
            </a:r>
            <a:r>
              <a:rPr lang="en-AU" sz="4400" dirty="0" err="1">
                <a:solidFill>
                  <a:sysClr val="windowText" lastClr="000000"/>
                </a:solidFill>
              </a:rPr>
              <a:t>codesigning</a:t>
            </a:r>
            <a:r>
              <a:rPr lang="en-AU" sz="4400" dirty="0">
                <a:solidFill>
                  <a:sysClr val="windowText" lastClr="000000"/>
                </a:solidFill>
              </a:rPr>
              <a:t> identity entry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A replacement </a:t>
            </a:r>
            <a:r>
              <a:rPr lang="en-AU" sz="4400" dirty="0">
                <a:solidFill>
                  <a:sysClr val="windowText" lastClr="000000"/>
                </a:solidFill>
              </a:rPr>
              <a:t>/</a:t>
            </a:r>
            <a:r>
              <a:rPr lang="en-AU" sz="4400" dirty="0" err="1">
                <a:solidFill>
                  <a:sysClr val="windowText" lastClr="000000"/>
                </a:solidFill>
              </a:rPr>
              <a:t>var</a:t>
            </a:r>
            <a:r>
              <a:rPr lang="en-AU" sz="4400" dirty="0">
                <a:solidFill>
                  <a:sysClr val="windowText" lastClr="000000"/>
                </a:solidFill>
              </a:rPr>
              <a:t>/mobile/Library/</a:t>
            </a:r>
            <a:r>
              <a:rPr lang="en-AU" sz="4400" dirty="0" err="1">
                <a:solidFill>
                  <a:sysClr val="windowText" lastClr="000000"/>
                </a:solidFill>
              </a:rPr>
              <a:t>SpringBoard</a:t>
            </a:r>
            <a:r>
              <a:rPr lang="en-AU" sz="4400" dirty="0">
                <a:solidFill>
                  <a:sysClr val="windowText" lastClr="000000"/>
                </a:solidFill>
              </a:rPr>
              <a:t>/</a:t>
            </a:r>
            <a:r>
              <a:rPr lang="en-AU" sz="4400" dirty="0" err="1">
                <a:solidFill>
                  <a:sysClr val="windowText" lastClr="000000"/>
                </a:solidFill>
              </a:rPr>
              <a:t>IconState.plist</a:t>
            </a:r>
            <a:r>
              <a:rPr lang="en-AU" sz="4400" dirty="0">
                <a:solidFill>
                  <a:sysClr val="windowText" lastClr="000000"/>
                </a:solidFill>
              </a:rPr>
              <a:t> file</a:t>
            </a:r>
            <a:r>
              <a:rPr lang="en-AU" sz="4400" dirty="0" smtClean="0">
                <a:solidFill>
                  <a:sysClr val="windowText" lastClr="000000"/>
                </a:solidFill>
              </a:rPr>
              <a:t>.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A replacement 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TCC.db</a:t>
            </a:r>
            <a:r>
              <a:rPr lang="en-US" sz="4400" dirty="0" smtClean="0">
                <a:solidFill>
                  <a:sysClr val="windowText" lastClr="000000"/>
                </a:solidFill>
              </a:rPr>
              <a:t> if desired</a:t>
            </a: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Exploitation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7618994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1270000" y="3248762"/>
            <a:ext cx="10464800" cy="1332012"/>
          </a:xfrm>
          <a:prstGeom prst="rect">
            <a:avLst/>
          </a:prstGeom>
        </p:spPr>
        <p:txBody>
          <a:bodyPr/>
          <a:lstStyle/>
          <a:p>
            <a:pPr lvl="0" defTabSz="292100">
              <a:defRPr sz="1800">
                <a:solidFill>
                  <a:srgbClr val="000000"/>
                </a:solidFill>
              </a:defRPr>
            </a:pPr>
            <a:r>
              <a:rPr lang="en-AU" sz="4000" b="1" dirty="0" smtClean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 IV: MITIGATION</a:t>
            </a:r>
            <a:endParaRPr sz="4000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6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0354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Apple has now comprehensively patched this    attack </a:t>
            </a:r>
          </a:p>
          <a:p>
            <a:pPr marL="342900" lvl="1" indent="-342900" algn="l" rtl="0" latinLnBrk="1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Added sandboxing to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sharingd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in iOS 9</a:t>
            </a:r>
          </a:p>
          <a:p>
            <a:pPr marL="342900" lvl="1" indent="-342900" algn="l" rtl="0" latinLnBrk="1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Prevents it from writing files to arbitrary               locations on the filesystem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Patch to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Bom.framework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in iOS 9.1                    (CVE-2015-7006)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Protecting Yourself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4698022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7953003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Additional measures: disable     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AirDrop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and Control </a:t>
            </a:r>
            <a:r>
              <a:rPr lang="en-AU" sz="4400" dirty="0" err="1" smtClean="0">
                <a:solidFill>
                  <a:sysClr val="windowText" lastClr="000000"/>
                </a:solidFill>
              </a:rPr>
              <a:t>Center</a:t>
            </a:r>
            <a:r>
              <a:rPr lang="en-AU" sz="4400" dirty="0" smtClean="0">
                <a:solidFill>
                  <a:sysClr val="windowText" lastClr="000000"/>
                </a:solidFill>
              </a:rPr>
              <a:t>   on the lock screen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Protecting Yourself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0583" y="2078182"/>
            <a:ext cx="3563357" cy="6324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5392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r>
              <a:rPr lang="en-AU" sz="4400" dirty="0" smtClean="0">
                <a:solidFill>
                  <a:sysClr val="windowText" lastClr="000000"/>
                </a:solidFill>
              </a:rPr>
              <a:t>Questions?</a:t>
            </a: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indent="-342900" algn="l" rtl="0" latinLnBrk="1" hangingPunct="0">
              <a:buFont typeface="Arial" panose="020B0604020202020204" pitchFamily="34" charset="0"/>
              <a:buChar char="•"/>
            </a:pPr>
            <a:endParaRPr lang="en-AU" sz="4400" dirty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AU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3600" dirty="0" smtClean="0">
              <a:solidFill>
                <a:schemeClr val="tx2">
                  <a:lumMod val="10000"/>
                </a:schemeClr>
              </a:solidFill>
              <a:cs typeface="Consolas" panose="020B0609020204030204" pitchFamily="49" charset="0"/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EOF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6812346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US" sz="4400" dirty="0" err="1">
                <a:solidFill>
                  <a:sysClr val="windowText" lastClr="000000"/>
                </a:solidFill>
              </a:rPr>
              <a:t>AirDrop</a:t>
            </a:r>
            <a:r>
              <a:rPr lang="en-US" sz="4400" dirty="0">
                <a:solidFill>
                  <a:sysClr val="windowText" lastClr="000000"/>
                </a:solidFill>
              </a:rPr>
              <a:t> is a feature for effortlessly sharing media between </a:t>
            </a:r>
            <a:r>
              <a:rPr lang="en-US" sz="4400" dirty="0" err="1">
                <a:solidFill>
                  <a:sysClr val="windowText" lastClr="000000"/>
                </a:solidFill>
              </a:rPr>
              <a:t>iDevices</a:t>
            </a:r>
            <a:r>
              <a:rPr lang="en-US" sz="4400" dirty="0">
                <a:solidFill>
                  <a:sysClr val="windowText" lastClr="000000"/>
                </a:solidFill>
              </a:rPr>
              <a:t>/OSX machines in close physical </a:t>
            </a:r>
            <a:r>
              <a:rPr lang="en-US" sz="4400" dirty="0" smtClean="0">
                <a:solidFill>
                  <a:sysClr val="windowText" lastClr="000000"/>
                </a:solidFill>
              </a:rPr>
              <a:t>proximity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Off by default (but can be enabled by the lock screen)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Basic access control – off, contacts only, everyone</a:t>
            </a:r>
            <a:endParaRPr lang="en-US" sz="4400" dirty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About </a:t>
            </a:r>
            <a:r>
              <a:rPr lang="en-US" sz="4500" b="1" dirty="0" err="1" smtClean="0">
                <a:solidFill>
                  <a:schemeClr val="tx1"/>
                </a:solidFill>
              </a:rPr>
              <a:t>AirDrop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6919076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lnSpcReduction="10000"/>
          </a:bodyPr>
          <a:lstStyle/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err="1" smtClean="0">
                <a:solidFill>
                  <a:sysClr val="windowText" lastClr="000000"/>
                </a:solidFill>
              </a:rPr>
              <a:t>AirDrop</a:t>
            </a:r>
            <a:r>
              <a:rPr lang="en-US" sz="4400" dirty="0" smtClean="0">
                <a:solidFill>
                  <a:sysClr val="windowText" lastClr="000000"/>
                </a:solidFill>
              </a:rPr>
              <a:t> utilizes BTLE and 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WiFi</a:t>
            </a:r>
            <a:endParaRPr lang="en-US" sz="4400" dirty="0" smtClean="0">
              <a:solidFill>
                <a:sysClr val="windowText" lastClr="000000"/>
              </a:solidFill>
            </a:endParaRP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Discovery via BT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Used to set up an ad-hoc 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WiFi</a:t>
            </a:r>
            <a:r>
              <a:rPr lang="en-US" sz="4400" dirty="0" smtClean="0">
                <a:solidFill>
                  <a:sysClr val="windowText" lastClr="000000"/>
                </a:solidFill>
              </a:rPr>
              <a:t> network using Apple Wireless Direct Link (AWDL) interface awdl0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Client browses for 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AirDrop</a:t>
            </a:r>
            <a:r>
              <a:rPr lang="en-US" sz="4400" dirty="0" smtClean="0">
                <a:solidFill>
                  <a:sysClr val="windowText" lastClr="000000"/>
                </a:solidFill>
              </a:rPr>
              <a:t> service via 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mDNSResponder</a:t>
            </a:r>
            <a:r>
              <a:rPr lang="en-US" sz="4400" dirty="0" smtClean="0">
                <a:solidFill>
                  <a:sysClr val="windowText" lastClr="000000"/>
                </a:solidFill>
              </a:rPr>
              <a:t> (for _airdrop._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tcp.local</a:t>
            </a:r>
            <a:r>
              <a:rPr lang="en-US" sz="4400" dirty="0" smtClean="0">
                <a:solidFill>
                  <a:sysClr val="windowText" lastClr="000000"/>
                </a:solidFill>
              </a:rPr>
              <a:t> service)</a:t>
            </a:r>
          </a:p>
          <a:p>
            <a:pPr marL="363538" lvl="3" indent="-363538" algn="l" rtl="0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Returns an IP/port for a HTTPS webserver	</a:t>
            </a:r>
          </a:p>
          <a:p>
            <a:pPr marL="363538" lvl="4" indent="-363538" algn="l" rtl="0" hangingPunct="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ysClr val="windowText" lastClr="000000"/>
                </a:solidFill>
              </a:rPr>
              <a:t>Transaction takes place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About </a:t>
            </a:r>
            <a:r>
              <a:rPr lang="en-US" sz="4500" b="1" dirty="0" err="1" smtClean="0">
                <a:solidFill>
                  <a:schemeClr val="tx1"/>
                </a:solidFill>
              </a:rPr>
              <a:t>AirDrop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920889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922494"/>
            <a:ext cx="13004800" cy="670944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07264" y="2078182"/>
            <a:ext cx="13691616" cy="6467302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23998" dir="2700000" rotWithShape="0">
                  <a:srgbClr val="000000">
                    <a:alpha val="31034"/>
                  </a:srgbClr>
                </a:outerShdw>
              </a:effectLst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270000" y="1436588"/>
            <a:ext cx="10464800" cy="13320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normAutofit/>
          </a:bodyPr>
          <a:lstStyle/>
          <a:p>
            <a:pPr lvl="0">
              <a:defRPr sz="8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270000" y="2978149"/>
            <a:ext cx="10464800" cy="638574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lvl="0"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40" name="AZIMUTH TRI GREE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6222" y="70419"/>
            <a:ext cx="1432356" cy="14957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3"/>
          <p:cNvSpPr/>
          <p:nvPr/>
        </p:nvSpPr>
        <p:spPr>
          <a:xfrm>
            <a:off x="426720" y="2040195"/>
            <a:ext cx="12423648" cy="634790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 lnSpcReduction="10000"/>
          </a:bodyPr>
          <a:lstStyle/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HTTPS web server implemented by /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usr</a:t>
            </a:r>
            <a:r>
              <a:rPr lang="en-US" sz="4400" dirty="0" smtClean="0">
                <a:solidFill>
                  <a:sysClr val="windowText" lastClr="000000"/>
                </a:solidFill>
              </a:rPr>
              <a:t>/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libexec</a:t>
            </a:r>
            <a:r>
              <a:rPr lang="en-US" sz="4400" dirty="0" smtClean="0">
                <a:solidFill>
                  <a:sysClr val="windowText" lastClr="000000"/>
                </a:solidFill>
              </a:rPr>
              <a:t>/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sharingd</a:t>
            </a:r>
            <a:r>
              <a:rPr lang="en-US" sz="4400" dirty="0" smtClean="0">
                <a:solidFill>
                  <a:sysClr val="windowText" lastClr="000000"/>
                </a:solidFill>
              </a:rPr>
              <a:t> (uses 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CFNetwork</a:t>
            </a:r>
            <a:r>
              <a:rPr lang="en-US" sz="4400" dirty="0" smtClean="0">
                <a:solidFill>
                  <a:sysClr val="windowText" lastClr="000000"/>
                </a:solidFill>
              </a:rPr>
              <a:t> for HTTP/S parsing)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Understands POST requests to three URIs: Discover, Ask, Upload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Requests are parsed by 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sharingd’s</a:t>
            </a:r>
            <a:r>
              <a:rPr lang="en-US" sz="4400" dirty="0" smtClean="0">
                <a:solidFill>
                  <a:sysClr val="windowText" lastClr="000000"/>
                </a:solidFill>
              </a:rPr>
              <a:t> [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SDWormholeConnection</a:t>
            </a:r>
            <a:r>
              <a:rPr lang="en-US" sz="4400" dirty="0" smtClean="0">
                <a:solidFill>
                  <a:sysClr val="windowText" lastClr="000000"/>
                </a:solidFill>
              </a:rPr>
              <a:t> </a:t>
            </a:r>
            <a:r>
              <a:rPr lang="en-US" sz="4400" dirty="0" err="1" smtClean="0">
                <a:solidFill>
                  <a:sysClr val="windowText" lastClr="000000"/>
                </a:solidFill>
              </a:rPr>
              <a:t>handleReadStreamEvent</a:t>
            </a:r>
            <a:r>
              <a:rPr lang="en-US" sz="4400" dirty="0" smtClean="0">
                <a:solidFill>
                  <a:sysClr val="windowText" lastClr="000000"/>
                </a:solidFill>
              </a:rPr>
              <a:t>] function</a:t>
            </a:r>
          </a:p>
          <a:p>
            <a:pPr marL="342900" marR="0" indent="-342900" algn="l" defTabSz="584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400" dirty="0" smtClean="0">
                <a:solidFill>
                  <a:sysClr val="windowText" lastClr="000000"/>
                </a:solidFill>
              </a:rPr>
              <a:t>Most work farmed out to handle/parse XXX Request functions</a:t>
            </a:r>
          </a:p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4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523" y="1127405"/>
            <a:ext cx="9243753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 smtClean="0">
                <a:solidFill>
                  <a:schemeClr val="tx1"/>
                </a:solidFill>
              </a:rPr>
              <a:t>About </a:t>
            </a:r>
            <a:r>
              <a:rPr lang="en-US" sz="4500" b="1" dirty="0" err="1" smtClean="0">
                <a:solidFill>
                  <a:schemeClr val="tx1"/>
                </a:solidFill>
              </a:rPr>
              <a:t>AirDrop</a:t>
            </a:r>
            <a:endParaRPr kumimoji="0" lang="en-US" sz="4500" b="1" u="none" strike="noStrike" cap="none" spc="0" normalizeH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7065632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adient">
  <a:themeElements>
    <a:clrScheme name="Gradient">
      <a:dk1>
        <a:srgbClr val="FF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rgbClr val="0066C1"/>
            </a:gs>
            <a:gs pos="100000">
              <a:srgbClr val="094593"/>
            </a:gs>
          </a:gsLst>
          <a:lin ang="5400000" scaled="0"/>
        </a:gradFill>
        <a:ln w="12700" cap="flat">
          <a:noFill/>
          <a:miter lim="400000"/>
        </a:ln>
        <a:effectLst>
          <a:outerShdw blurRad="76200" dir="18900000" rotWithShape="0">
            <a:srgbClr val="000000">
              <a:alpha val="8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23998" dir="2700000" rotWithShape="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Gradient">
  <a:themeElements>
    <a:clrScheme name="Gradient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rgbClr val="0066C1"/>
            </a:gs>
            <a:gs pos="100000">
              <a:srgbClr val="094593"/>
            </a:gs>
          </a:gsLst>
          <a:lin ang="5400000" scaled="0"/>
        </a:gradFill>
        <a:ln w="12700" cap="flat">
          <a:noFill/>
          <a:miter lim="400000"/>
        </a:ln>
        <a:effectLst>
          <a:outerShdw blurRad="76200" dir="18900000" rotWithShape="0">
            <a:srgbClr val="000000">
              <a:alpha val="8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23998" dir="2700000" rotWithShape="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5487</TotalTime>
  <Words>2726</Words>
  <Application>Microsoft Office PowerPoint</Application>
  <PresentationFormat>Custom</PresentationFormat>
  <Paragraphs>634</Paragraphs>
  <Slides>66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1" baseType="lpstr">
      <vt:lpstr>Arial</vt:lpstr>
      <vt:lpstr>Consolas</vt:lpstr>
      <vt:lpstr>Helvetica Light</vt:lpstr>
      <vt:lpstr>Helvetica Neue</vt:lpstr>
      <vt:lpstr>Gradient</vt:lpstr>
      <vt:lpstr>MALWAIRDROP: COMPROMISING IDEVICES VIA AIRDROP</vt:lpstr>
      <vt:lpstr>PowerPoint Presentation</vt:lpstr>
      <vt:lpstr>PowerPoint Presentation</vt:lpstr>
      <vt:lpstr>PowerPoint Presentation</vt:lpstr>
      <vt:lpstr>PowerPoint Presentation</vt:lpstr>
      <vt:lpstr>PART I: ABOUT AIRDROP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PART II: VULNERABILITY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PART III: EXPLOITATION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PART IV: MITIGATION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MALWAIRDROP: COMPROMISING IDEVICES VIA AIRDROP</dc:title>
  <dc:creator>stringer</dc:creator>
  <cp:lastModifiedBy>stringer</cp:lastModifiedBy>
  <cp:revision>91</cp:revision>
  <dcterms:modified xsi:type="dcterms:W3CDTF">2015-10-24T01:10:30Z</dcterms:modified>
</cp:coreProperties>
</file>