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mov" ContentType="video/quicktime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48" r:id="rId2"/>
    <p:sldId id="350" r:id="rId3"/>
    <p:sldId id="351" r:id="rId4"/>
    <p:sldId id="362" r:id="rId5"/>
    <p:sldId id="361" r:id="rId6"/>
    <p:sldId id="352" r:id="rId7"/>
    <p:sldId id="320" r:id="rId8"/>
    <p:sldId id="321" r:id="rId9"/>
    <p:sldId id="323" r:id="rId10"/>
    <p:sldId id="324" r:id="rId11"/>
    <p:sldId id="325" r:id="rId12"/>
    <p:sldId id="367" r:id="rId13"/>
    <p:sldId id="326" r:id="rId14"/>
    <p:sldId id="327" r:id="rId15"/>
    <p:sldId id="353" r:id="rId16"/>
    <p:sldId id="328" r:id="rId17"/>
    <p:sldId id="374" r:id="rId18"/>
    <p:sldId id="329" r:id="rId19"/>
    <p:sldId id="331" r:id="rId20"/>
    <p:sldId id="332" r:id="rId21"/>
    <p:sldId id="334" r:id="rId22"/>
    <p:sldId id="335" r:id="rId23"/>
    <p:sldId id="336" r:id="rId24"/>
    <p:sldId id="337" r:id="rId25"/>
    <p:sldId id="370" r:id="rId26"/>
    <p:sldId id="373" r:id="rId27"/>
    <p:sldId id="368" r:id="rId28"/>
    <p:sldId id="369" r:id="rId29"/>
    <p:sldId id="375" r:id="rId30"/>
    <p:sldId id="354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66" r:id="rId39"/>
    <p:sldId id="345" r:id="rId40"/>
    <p:sldId id="365" r:id="rId41"/>
    <p:sldId id="346" r:id="rId42"/>
    <p:sldId id="363" r:id="rId43"/>
    <p:sldId id="364" r:id="rId44"/>
    <p:sldId id="372" r:id="rId45"/>
    <p:sldId id="371" r:id="rId46"/>
    <p:sldId id="355" r:id="rId47"/>
  </p:sldIdLst>
  <p:sldSz cx="12188825" cy="6858000"/>
  <p:notesSz cx="7315200" cy="9601200"/>
  <p:custDataLst>
    <p:tags r:id="rId5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816">
          <p15:clr>
            <a:srgbClr val="A4A3A4"/>
          </p15:clr>
        </p15:guide>
        <p15:guide id="3" orient="horz" pos="3840">
          <p15:clr>
            <a:srgbClr val="A4A3A4"/>
          </p15:clr>
        </p15:guide>
        <p15:guide id="4" orient="horz" pos="1056">
          <p15:clr>
            <a:srgbClr val="A4A3A4"/>
          </p15:clr>
        </p15:guide>
        <p15:guide id="5" pos="3839">
          <p15:clr>
            <a:srgbClr val="A4A3A4"/>
          </p15:clr>
        </p15:guide>
        <p15:guide id="6" pos="384">
          <p15:clr>
            <a:srgbClr val="A4A3A4"/>
          </p15:clr>
        </p15:guide>
        <p15:guide id="7" pos="72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nn, Angela" initials="GA" lastIdx="23" clrIdx="0">
    <p:extLst/>
  </p:cmAuthor>
  <p:cmAuthor id="2" name="mishap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265" autoAdjust="0"/>
    <p:restoredTop sz="60643" autoAdjust="0"/>
  </p:normalViewPr>
  <p:slideViewPr>
    <p:cSldViewPr>
      <p:cViewPr varScale="1">
        <p:scale>
          <a:sx n="45" d="100"/>
          <a:sy n="45" d="100"/>
        </p:scale>
        <p:origin x="450" y="48"/>
      </p:cViewPr>
      <p:guideLst>
        <p:guide orient="horz" pos="2160"/>
        <p:guide orient="horz" pos="816"/>
        <p:guide orient="horz" pos="3840"/>
        <p:guide orient="horz" pos="1056"/>
        <p:guide pos="3839"/>
        <p:guide pos="384"/>
        <p:guide pos="7295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2104"/>
    </p:cViewPr>
  </p:sorterViewPr>
  <p:notesViewPr>
    <p:cSldViewPr showGuides="1">
      <p:cViewPr>
        <p:scale>
          <a:sx n="100" d="100"/>
          <a:sy n="100" d="100"/>
        </p:scale>
        <p:origin x="-3468" y="70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ADCC02A0-C947-4278-96D1-0DB9C063DF55}" type="datetimeFigureOut">
              <a:rPr lang="en-US" smtClean="0"/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0533FAA7-9DA0-4163-8828-B20FAF1EB0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062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400050"/>
            <a:ext cx="4800600" cy="2701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06400" y="3280410"/>
            <a:ext cx="6502400" cy="5600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06400" y="9121140"/>
            <a:ext cx="5201920" cy="238364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258560" y="9121140"/>
            <a:ext cx="650240" cy="238364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1100"/>
            </a:lvl1pPr>
          </a:lstStyle>
          <a:p>
            <a:fld id="{8547E1EE-0039-4797-B978-F453418260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465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Bef>
        <a:spcPts val="600"/>
      </a:spcBef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182880" indent="-137160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1050" kern="1200">
        <a:solidFill>
          <a:schemeClr val="tx1"/>
        </a:solidFill>
        <a:latin typeface="+mn-lt"/>
        <a:ea typeface="+mn-ea"/>
        <a:cs typeface="+mn-cs"/>
      </a:defRPr>
    </a:lvl2pPr>
    <a:lvl3pPr marL="339725" indent="-1047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515938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633413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8788" y="720725"/>
            <a:ext cx="6397625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853E8-D85F-5D49-95D2-E1D96ABFE2B9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1782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200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1447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396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5838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8788" y="720725"/>
            <a:ext cx="6397625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853E8-D85F-5D49-95D2-E1D96ABFE2B9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2332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18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8814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7144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3900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592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853E8-D85F-5D49-95D2-E1D96ABFE2B9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6688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2432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2351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876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5743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0102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9512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6769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8788" y="720725"/>
            <a:ext cx="6397625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853E8-D85F-5D49-95D2-E1D96ABFE2B9}" type="slidenum">
              <a:rPr lang="en-GB" smtClean="0">
                <a:solidFill>
                  <a:prstClr val="black"/>
                </a:solidFill>
              </a:rPr>
              <a:pPr/>
              <a:t>30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1120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8923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442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8788" y="720725"/>
            <a:ext cx="6397625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853E8-D85F-5D49-95D2-E1D96ABFE2B9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5035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7294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235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855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7521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4758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413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5318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3371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05055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799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9063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8788" y="720725"/>
            <a:ext cx="6397625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853E8-D85F-5D49-95D2-E1D96ABFE2B9}" type="slidenum">
              <a:rPr lang="en-GB" smtClean="0">
                <a:solidFill>
                  <a:prstClr val="black"/>
                </a:solidFill>
              </a:rPr>
              <a:pPr/>
              <a:t>44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1482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12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8788" y="720725"/>
            <a:ext cx="6397625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853E8-D85F-5D49-95D2-E1D96ABFE2B9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171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56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356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spcBef>
                <a:spcPts val="634"/>
              </a:spcBef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482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0050"/>
            <a:ext cx="4800600" cy="2701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94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441" y="2763520"/>
            <a:ext cx="9141619" cy="1554480"/>
          </a:xfrm>
        </p:spPr>
        <p:txBody>
          <a:bodyPr/>
          <a:lstStyle>
            <a:lvl1pPr>
              <a:defRPr sz="5000" spc="-1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441" y="4419600"/>
            <a:ext cx="9141619" cy="1188720"/>
          </a:xfrm>
        </p:spPr>
        <p:txBody>
          <a:bodyPr>
            <a:noAutofit/>
          </a:bodyPr>
          <a:lstStyle>
            <a:lvl1pPr marL="0" indent="0" algn="l">
              <a:spcBef>
                <a:spcPts val="60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8A96-3B24-437D-89A4-1E0B9764943F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logo"/>
          <p:cNvSpPr>
            <a:spLocks noChangeAspect="1" noEditPoints="1"/>
          </p:cNvSpPr>
          <p:nvPr userDrawn="1"/>
        </p:nvSpPr>
        <p:spPr bwMode="ltGray">
          <a:xfrm>
            <a:off x="9925748" y="377225"/>
            <a:ext cx="1883664" cy="1883664"/>
          </a:xfrm>
          <a:custGeom>
            <a:avLst/>
            <a:gdLst>
              <a:gd name="T0" fmla="*/ 864 w 1728"/>
              <a:gd name="T1" fmla="*/ 1728 h 1728"/>
              <a:gd name="T2" fmla="*/ 838 w 1728"/>
              <a:gd name="T3" fmla="*/ 1728 h 1728"/>
              <a:gd name="T4" fmla="*/ 1015 w 1728"/>
              <a:gd name="T5" fmla="*/ 1243 h 1728"/>
              <a:gd name="T6" fmla="*/ 1258 w 1728"/>
              <a:gd name="T7" fmla="*/ 1243 h 1728"/>
              <a:gd name="T8" fmla="*/ 1362 w 1728"/>
              <a:gd name="T9" fmla="*/ 1170 h 1728"/>
              <a:gd name="T10" fmla="*/ 1554 w 1728"/>
              <a:gd name="T11" fmla="*/ 643 h 1728"/>
              <a:gd name="T12" fmla="*/ 1444 w 1728"/>
              <a:gd name="T13" fmla="*/ 487 h 1728"/>
              <a:gd name="T14" fmla="*/ 1107 w 1728"/>
              <a:gd name="T15" fmla="*/ 487 h 1728"/>
              <a:gd name="T16" fmla="*/ 824 w 1728"/>
              <a:gd name="T17" fmla="*/ 1264 h 1728"/>
              <a:gd name="T18" fmla="*/ 824 w 1728"/>
              <a:gd name="T19" fmla="*/ 1264 h 1728"/>
              <a:gd name="T20" fmla="*/ 664 w 1728"/>
              <a:gd name="T21" fmla="*/ 1705 h 1728"/>
              <a:gd name="T22" fmla="*/ 0 w 1728"/>
              <a:gd name="T23" fmla="*/ 864 h 1728"/>
              <a:gd name="T24" fmla="*/ 631 w 1728"/>
              <a:gd name="T25" fmla="*/ 32 h 1728"/>
              <a:gd name="T26" fmla="*/ 465 w 1728"/>
              <a:gd name="T27" fmla="*/ 487 h 1728"/>
              <a:gd name="T28" fmla="*/ 465 w 1728"/>
              <a:gd name="T29" fmla="*/ 487 h 1728"/>
              <a:gd name="T30" fmla="*/ 190 w 1728"/>
              <a:gd name="T31" fmla="*/ 1243 h 1728"/>
              <a:gd name="T32" fmla="*/ 373 w 1728"/>
              <a:gd name="T33" fmla="*/ 1243 h 1728"/>
              <a:gd name="T34" fmla="*/ 607 w 1728"/>
              <a:gd name="T35" fmla="*/ 600 h 1728"/>
              <a:gd name="T36" fmla="*/ 745 w 1728"/>
              <a:gd name="T37" fmla="*/ 600 h 1728"/>
              <a:gd name="T38" fmla="*/ 511 w 1728"/>
              <a:gd name="T39" fmla="*/ 1243 h 1728"/>
              <a:gd name="T40" fmla="*/ 694 w 1728"/>
              <a:gd name="T41" fmla="*/ 1243 h 1728"/>
              <a:gd name="T42" fmla="*/ 912 w 1728"/>
              <a:gd name="T43" fmla="*/ 643 h 1728"/>
              <a:gd name="T44" fmla="*/ 802 w 1728"/>
              <a:gd name="T45" fmla="*/ 487 h 1728"/>
              <a:gd name="T46" fmla="*/ 649 w 1728"/>
              <a:gd name="T47" fmla="*/ 487 h 1728"/>
              <a:gd name="T48" fmla="*/ 825 w 1728"/>
              <a:gd name="T49" fmla="*/ 1 h 1728"/>
              <a:gd name="T50" fmla="*/ 864 w 1728"/>
              <a:gd name="T51" fmla="*/ 0 h 1728"/>
              <a:gd name="T52" fmla="*/ 1728 w 1728"/>
              <a:gd name="T53" fmla="*/ 864 h 1728"/>
              <a:gd name="T54" fmla="*/ 864 w 1728"/>
              <a:gd name="T55" fmla="*/ 1728 h 1728"/>
              <a:gd name="T56" fmla="*/ 1387 w 1728"/>
              <a:gd name="T57" fmla="*/ 600 h 1728"/>
              <a:gd name="T58" fmla="*/ 1249 w 1728"/>
              <a:gd name="T59" fmla="*/ 600 h 1728"/>
              <a:gd name="T60" fmla="*/ 1057 w 1728"/>
              <a:gd name="T61" fmla="*/ 1129 h 1728"/>
              <a:gd name="T62" fmla="*/ 1194 w 1728"/>
              <a:gd name="T63" fmla="*/ 1129 h 1728"/>
              <a:gd name="T64" fmla="*/ 1387 w 1728"/>
              <a:gd name="T65" fmla="*/ 60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8" h="1728">
                <a:moveTo>
                  <a:pt x="864" y="1728"/>
                </a:moveTo>
                <a:cubicBezTo>
                  <a:pt x="856" y="1728"/>
                  <a:pt x="847" y="1728"/>
                  <a:pt x="838" y="1728"/>
                </a:cubicBezTo>
                <a:cubicBezTo>
                  <a:pt x="1015" y="1243"/>
                  <a:pt x="1015" y="1243"/>
                  <a:pt x="1015" y="1243"/>
                </a:cubicBezTo>
                <a:cubicBezTo>
                  <a:pt x="1258" y="1243"/>
                  <a:pt x="1258" y="1243"/>
                  <a:pt x="1258" y="1243"/>
                </a:cubicBezTo>
                <a:cubicBezTo>
                  <a:pt x="1301" y="1243"/>
                  <a:pt x="1347" y="1210"/>
                  <a:pt x="1362" y="1170"/>
                </a:cubicBezTo>
                <a:cubicBezTo>
                  <a:pt x="1554" y="643"/>
                  <a:pt x="1554" y="643"/>
                  <a:pt x="1554" y="643"/>
                </a:cubicBezTo>
                <a:cubicBezTo>
                  <a:pt x="1585" y="557"/>
                  <a:pt x="1536" y="487"/>
                  <a:pt x="1444" y="487"/>
                </a:cubicBezTo>
                <a:cubicBezTo>
                  <a:pt x="1107" y="487"/>
                  <a:pt x="1107" y="487"/>
                  <a:pt x="1107" y="487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664" y="1705"/>
                  <a:pt x="664" y="1705"/>
                  <a:pt x="664" y="1705"/>
                </a:cubicBezTo>
                <a:cubicBezTo>
                  <a:pt x="283" y="1614"/>
                  <a:pt x="0" y="1272"/>
                  <a:pt x="0" y="864"/>
                </a:cubicBezTo>
                <a:cubicBezTo>
                  <a:pt x="0" y="468"/>
                  <a:pt x="267" y="134"/>
                  <a:pt x="631" y="32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190" y="1243"/>
                  <a:pt x="190" y="1243"/>
                  <a:pt x="190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607" y="600"/>
                  <a:pt x="607" y="600"/>
                  <a:pt x="607" y="600"/>
                </a:cubicBezTo>
                <a:cubicBezTo>
                  <a:pt x="745" y="600"/>
                  <a:pt x="745" y="600"/>
                  <a:pt x="745" y="600"/>
                </a:cubicBezTo>
                <a:cubicBezTo>
                  <a:pt x="511" y="1243"/>
                  <a:pt x="511" y="1243"/>
                  <a:pt x="511" y="1243"/>
                </a:cubicBezTo>
                <a:cubicBezTo>
                  <a:pt x="694" y="1243"/>
                  <a:pt x="694" y="1243"/>
                  <a:pt x="694" y="1243"/>
                </a:cubicBezTo>
                <a:cubicBezTo>
                  <a:pt x="912" y="643"/>
                  <a:pt x="912" y="643"/>
                  <a:pt x="912" y="643"/>
                </a:cubicBezTo>
                <a:cubicBezTo>
                  <a:pt x="943" y="557"/>
                  <a:pt x="894" y="487"/>
                  <a:pt x="802" y="487"/>
                </a:cubicBezTo>
                <a:cubicBezTo>
                  <a:pt x="649" y="487"/>
                  <a:pt x="649" y="487"/>
                  <a:pt x="649" y="487"/>
                </a:cubicBezTo>
                <a:cubicBezTo>
                  <a:pt x="825" y="1"/>
                  <a:pt x="825" y="1"/>
                  <a:pt x="825" y="1"/>
                </a:cubicBezTo>
                <a:cubicBezTo>
                  <a:pt x="838" y="1"/>
                  <a:pt x="851" y="0"/>
                  <a:pt x="864" y="0"/>
                </a:cubicBezTo>
                <a:cubicBezTo>
                  <a:pt x="1341" y="0"/>
                  <a:pt x="1728" y="387"/>
                  <a:pt x="1728" y="864"/>
                </a:cubicBezTo>
                <a:cubicBezTo>
                  <a:pt x="1728" y="1341"/>
                  <a:pt x="1341" y="1728"/>
                  <a:pt x="864" y="1728"/>
                </a:cubicBezTo>
                <a:close/>
                <a:moveTo>
                  <a:pt x="1387" y="600"/>
                </a:moveTo>
                <a:cubicBezTo>
                  <a:pt x="1249" y="600"/>
                  <a:pt x="1249" y="600"/>
                  <a:pt x="1249" y="600"/>
                </a:cubicBezTo>
                <a:cubicBezTo>
                  <a:pt x="1057" y="1129"/>
                  <a:pt x="1057" y="1129"/>
                  <a:pt x="1057" y="1129"/>
                </a:cubicBezTo>
                <a:cubicBezTo>
                  <a:pt x="1194" y="1129"/>
                  <a:pt x="1194" y="1129"/>
                  <a:pt x="1194" y="1129"/>
                </a:cubicBezTo>
                <a:lnTo>
                  <a:pt x="1387" y="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al Section Header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9141619" cy="1828800"/>
          </a:xfrm>
        </p:spPr>
        <p:txBody>
          <a:bodyPr anchor="t"/>
          <a:lstStyle>
            <a:lvl1pPr algn="l">
              <a:defRPr sz="4400" b="1" cap="none" spc="-1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9251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ChangeAspect="1" noEditPoints="1"/>
          </p:cNvSpPr>
          <p:nvPr userDrawn="1"/>
        </p:nvSpPr>
        <p:spPr bwMode="invGray">
          <a:xfrm>
            <a:off x="11586739" y="6321203"/>
            <a:ext cx="356616" cy="356616"/>
          </a:xfrm>
          <a:custGeom>
            <a:avLst/>
            <a:gdLst>
              <a:gd name="T0" fmla="*/ 864 w 1728"/>
              <a:gd name="T1" fmla="*/ 1728 h 1728"/>
              <a:gd name="T2" fmla="*/ 838 w 1728"/>
              <a:gd name="T3" fmla="*/ 1728 h 1728"/>
              <a:gd name="T4" fmla="*/ 1015 w 1728"/>
              <a:gd name="T5" fmla="*/ 1243 h 1728"/>
              <a:gd name="T6" fmla="*/ 1258 w 1728"/>
              <a:gd name="T7" fmla="*/ 1243 h 1728"/>
              <a:gd name="T8" fmla="*/ 1362 w 1728"/>
              <a:gd name="T9" fmla="*/ 1170 h 1728"/>
              <a:gd name="T10" fmla="*/ 1554 w 1728"/>
              <a:gd name="T11" fmla="*/ 643 h 1728"/>
              <a:gd name="T12" fmla="*/ 1444 w 1728"/>
              <a:gd name="T13" fmla="*/ 487 h 1728"/>
              <a:gd name="T14" fmla="*/ 1107 w 1728"/>
              <a:gd name="T15" fmla="*/ 487 h 1728"/>
              <a:gd name="T16" fmla="*/ 824 w 1728"/>
              <a:gd name="T17" fmla="*/ 1264 h 1728"/>
              <a:gd name="T18" fmla="*/ 824 w 1728"/>
              <a:gd name="T19" fmla="*/ 1264 h 1728"/>
              <a:gd name="T20" fmla="*/ 664 w 1728"/>
              <a:gd name="T21" fmla="*/ 1705 h 1728"/>
              <a:gd name="T22" fmla="*/ 0 w 1728"/>
              <a:gd name="T23" fmla="*/ 864 h 1728"/>
              <a:gd name="T24" fmla="*/ 631 w 1728"/>
              <a:gd name="T25" fmla="*/ 32 h 1728"/>
              <a:gd name="T26" fmla="*/ 465 w 1728"/>
              <a:gd name="T27" fmla="*/ 487 h 1728"/>
              <a:gd name="T28" fmla="*/ 465 w 1728"/>
              <a:gd name="T29" fmla="*/ 487 h 1728"/>
              <a:gd name="T30" fmla="*/ 190 w 1728"/>
              <a:gd name="T31" fmla="*/ 1243 h 1728"/>
              <a:gd name="T32" fmla="*/ 373 w 1728"/>
              <a:gd name="T33" fmla="*/ 1243 h 1728"/>
              <a:gd name="T34" fmla="*/ 607 w 1728"/>
              <a:gd name="T35" fmla="*/ 600 h 1728"/>
              <a:gd name="T36" fmla="*/ 745 w 1728"/>
              <a:gd name="T37" fmla="*/ 600 h 1728"/>
              <a:gd name="T38" fmla="*/ 511 w 1728"/>
              <a:gd name="T39" fmla="*/ 1243 h 1728"/>
              <a:gd name="T40" fmla="*/ 694 w 1728"/>
              <a:gd name="T41" fmla="*/ 1243 h 1728"/>
              <a:gd name="T42" fmla="*/ 912 w 1728"/>
              <a:gd name="T43" fmla="*/ 643 h 1728"/>
              <a:gd name="T44" fmla="*/ 802 w 1728"/>
              <a:gd name="T45" fmla="*/ 487 h 1728"/>
              <a:gd name="T46" fmla="*/ 649 w 1728"/>
              <a:gd name="T47" fmla="*/ 487 h 1728"/>
              <a:gd name="T48" fmla="*/ 825 w 1728"/>
              <a:gd name="T49" fmla="*/ 1 h 1728"/>
              <a:gd name="T50" fmla="*/ 864 w 1728"/>
              <a:gd name="T51" fmla="*/ 0 h 1728"/>
              <a:gd name="T52" fmla="*/ 1728 w 1728"/>
              <a:gd name="T53" fmla="*/ 864 h 1728"/>
              <a:gd name="T54" fmla="*/ 864 w 1728"/>
              <a:gd name="T55" fmla="*/ 1728 h 1728"/>
              <a:gd name="T56" fmla="*/ 1387 w 1728"/>
              <a:gd name="T57" fmla="*/ 600 h 1728"/>
              <a:gd name="T58" fmla="*/ 1249 w 1728"/>
              <a:gd name="T59" fmla="*/ 600 h 1728"/>
              <a:gd name="T60" fmla="*/ 1057 w 1728"/>
              <a:gd name="T61" fmla="*/ 1129 h 1728"/>
              <a:gd name="T62" fmla="*/ 1194 w 1728"/>
              <a:gd name="T63" fmla="*/ 1129 h 1728"/>
              <a:gd name="T64" fmla="*/ 1387 w 1728"/>
              <a:gd name="T65" fmla="*/ 60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8" h="1728">
                <a:moveTo>
                  <a:pt x="864" y="1728"/>
                </a:moveTo>
                <a:cubicBezTo>
                  <a:pt x="856" y="1728"/>
                  <a:pt x="847" y="1728"/>
                  <a:pt x="838" y="1728"/>
                </a:cubicBezTo>
                <a:cubicBezTo>
                  <a:pt x="1015" y="1243"/>
                  <a:pt x="1015" y="1243"/>
                  <a:pt x="1015" y="1243"/>
                </a:cubicBezTo>
                <a:cubicBezTo>
                  <a:pt x="1258" y="1243"/>
                  <a:pt x="1258" y="1243"/>
                  <a:pt x="1258" y="1243"/>
                </a:cubicBezTo>
                <a:cubicBezTo>
                  <a:pt x="1301" y="1243"/>
                  <a:pt x="1347" y="1210"/>
                  <a:pt x="1362" y="1170"/>
                </a:cubicBezTo>
                <a:cubicBezTo>
                  <a:pt x="1554" y="643"/>
                  <a:pt x="1554" y="643"/>
                  <a:pt x="1554" y="643"/>
                </a:cubicBezTo>
                <a:cubicBezTo>
                  <a:pt x="1585" y="557"/>
                  <a:pt x="1536" y="487"/>
                  <a:pt x="1444" y="487"/>
                </a:cubicBezTo>
                <a:cubicBezTo>
                  <a:pt x="1107" y="487"/>
                  <a:pt x="1107" y="487"/>
                  <a:pt x="1107" y="487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664" y="1705"/>
                  <a:pt x="664" y="1705"/>
                  <a:pt x="664" y="1705"/>
                </a:cubicBezTo>
                <a:cubicBezTo>
                  <a:pt x="283" y="1614"/>
                  <a:pt x="0" y="1272"/>
                  <a:pt x="0" y="864"/>
                </a:cubicBezTo>
                <a:cubicBezTo>
                  <a:pt x="0" y="468"/>
                  <a:pt x="267" y="134"/>
                  <a:pt x="631" y="32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190" y="1243"/>
                  <a:pt x="190" y="1243"/>
                  <a:pt x="190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607" y="600"/>
                  <a:pt x="607" y="600"/>
                  <a:pt x="607" y="600"/>
                </a:cubicBezTo>
                <a:cubicBezTo>
                  <a:pt x="745" y="600"/>
                  <a:pt x="745" y="600"/>
                  <a:pt x="745" y="600"/>
                </a:cubicBezTo>
                <a:cubicBezTo>
                  <a:pt x="511" y="1243"/>
                  <a:pt x="511" y="1243"/>
                  <a:pt x="511" y="1243"/>
                </a:cubicBezTo>
                <a:cubicBezTo>
                  <a:pt x="694" y="1243"/>
                  <a:pt x="694" y="1243"/>
                  <a:pt x="694" y="1243"/>
                </a:cubicBezTo>
                <a:cubicBezTo>
                  <a:pt x="912" y="643"/>
                  <a:pt x="912" y="643"/>
                  <a:pt x="912" y="643"/>
                </a:cubicBezTo>
                <a:cubicBezTo>
                  <a:pt x="943" y="557"/>
                  <a:pt x="894" y="487"/>
                  <a:pt x="802" y="487"/>
                </a:cubicBezTo>
                <a:cubicBezTo>
                  <a:pt x="649" y="487"/>
                  <a:pt x="649" y="487"/>
                  <a:pt x="649" y="487"/>
                </a:cubicBezTo>
                <a:cubicBezTo>
                  <a:pt x="825" y="1"/>
                  <a:pt x="825" y="1"/>
                  <a:pt x="825" y="1"/>
                </a:cubicBezTo>
                <a:cubicBezTo>
                  <a:pt x="838" y="1"/>
                  <a:pt x="851" y="0"/>
                  <a:pt x="864" y="0"/>
                </a:cubicBezTo>
                <a:cubicBezTo>
                  <a:pt x="1341" y="0"/>
                  <a:pt x="1728" y="387"/>
                  <a:pt x="1728" y="864"/>
                </a:cubicBezTo>
                <a:cubicBezTo>
                  <a:pt x="1728" y="1341"/>
                  <a:pt x="1341" y="1728"/>
                  <a:pt x="864" y="1728"/>
                </a:cubicBezTo>
                <a:close/>
                <a:moveTo>
                  <a:pt x="1387" y="600"/>
                </a:moveTo>
                <a:cubicBezTo>
                  <a:pt x="1249" y="600"/>
                  <a:pt x="1249" y="600"/>
                  <a:pt x="1249" y="600"/>
                </a:cubicBezTo>
                <a:cubicBezTo>
                  <a:pt x="1057" y="1129"/>
                  <a:pt x="1057" y="1129"/>
                  <a:pt x="1057" y="1129"/>
                </a:cubicBezTo>
                <a:cubicBezTo>
                  <a:pt x="1194" y="1129"/>
                  <a:pt x="1194" y="1129"/>
                  <a:pt x="1194" y="1129"/>
                </a:cubicBezTo>
                <a:lnTo>
                  <a:pt x="1387" y="6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121" y="304800"/>
            <a:ext cx="9141619" cy="2743200"/>
          </a:xfrm>
        </p:spPr>
        <p:txBody>
          <a:bodyPr anchor="t"/>
          <a:lstStyle>
            <a:lvl1pPr marL="233363" indent="-233363" algn="l">
              <a:defRPr sz="4400" b="1" cap="none" spc="-100" baseline="0"/>
            </a:lvl1pPr>
          </a:lstStyle>
          <a:p>
            <a:r>
              <a:rPr lang="en-US" dirty="0" smtClean="0"/>
              <a:t>“Click to add quote here. Type quotation marks before and after text.”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441" y="4419600"/>
            <a:ext cx="9141619" cy="1188720"/>
          </a:xfrm>
        </p:spPr>
        <p:txBody>
          <a:bodyPr anchor="t">
            <a:noAutofit/>
          </a:bodyPr>
          <a:lstStyle>
            <a:lvl1pPr marL="0" indent="0">
              <a:spcBef>
                <a:spcPts val="600"/>
              </a:spcBef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add quoted person’s name, title, company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4484857-6C8A-4032-A54D-2A4BED1C079B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0DE720E-C72B-42F0-AD69-52D60E3C60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160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12E78-4375-4ECF-B707-5B28CFC85F29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10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2635C-A156-456B-B2B8-87795A884B65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441" y="1133856"/>
            <a:ext cx="10969943" cy="27432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1676400"/>
            <a:ext cx="10969943" cy="4419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15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84703-E996-4663-BF43-A9D9283BC932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441" y="1133856"/>
            <a:ext cx="10969943" cy="27432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09441" y="1661890"/>
            <a:ext cx="10969943" cy="27432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2057400"/>
            <a:ext cx="10969943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21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3671E-4173-4B77-8091-A90F68080F74}" type="datetime1">
              <a:rPr lang="en-US" smtClean="0"/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4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A396-A1C1-4483-8259-6D82DF242C2D}" type="datetime1">
              <a:rPr lang="en-US" smtClean="0"/>
              <a:t>10/14/2015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441" y="1133856"/>
            <a:ext cx="10969943" cy="26057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449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F7EA9-98AB-470C-A08B-29F974CDB6EB}" type="datetime1">
              <a:rPr lang="en-US" smtClean="0"/>
              <a:t>10/14/2015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67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295401"/>
            <a:ext cx="5314328" cy="4800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5056" y="1295401"/>
            <a:ext cx="5314328" cy="4800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09A3-BBA6-43B9-9BE9-D75CE1B01BC9}" type="datetime1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56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441" y="1295400"/>
            <a:ext cx="5314328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1676400"/>
            <a:ext cx="5314328" cy="441960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65056" y="1295400"/>
            <a:ext cx="5314328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5056" y="1676400"/>
            <a:ext cx="5314328" cy="441960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2E085-7A45-4011-A478-FA9CA03A73C6}" type="datetime1">
              <a:rPr lang="en-US" smtClean="0"/>
              <a:t>10/14/2015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17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lue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"/>
          <p:cNvSpPr>
            <a:spLocks noChangeAspect="1" noEditPoints="1"/>
          </p:cNvSpPr>
          <p:nvPr userDrawn="1"/>
        </p:nvSpPr>
        <p:spPr bwMode="ltGray">
          <a:xfrm>
            <a:off x="9925748" y="377225"/>
            <a:ext cx="1883664" cy="1883664"/>
          </a:xfrm>
          <a:custGeom>
            <a:avLst/>
            <a:gdLst>
              <a:gd name="T0" fmla="*/ 864 w 1728"/>
              <a:gd name="T1" fmla="*/ 1728 h 1728"/>
              <a:gd name="T2" fmla="*/ 838 w 1728"/>
              <a:gd name="T3" fmla="*/ 1728 h 1728"/>
              <a:gd name="T4" fmla="*/ 1015 w 1728"/>
              <a:gd name="T5" fmla="*/ 1243 h 1728"/>
              <a:gd name="T6" fmla="*/ 1258 w 1728"/>
              <a:gd name="T7" fmla="*/ 1243 h 1728"/>
              <a:gd name="T8" fmla="*/ 1362 w 1728"/>
              <a:gd name="T9" fmla="*/ 1170 h 1728"/>
              <a:gd name="T10" fmla="*/ 1554 w 1728"/>
              <a:gd name="T11" fmla="*/ 643 h 1728"/>
              <a:gd name="T12" fmla="*/ 1444 w 1728"/>
              <a:gd name="T13" fmla="*/ 487 h 1728"/>
              <a:gd name="T14" fmla="*/ 1107 w 1728"/>
              <a:gd name="T15" fmla="*/ 487 h 1728"/>
              <a:gd name="T16" fmla="*/ 824 w 1728"/>
              <a:gd name="T17" fmla="*/ 1264 h 1728"/>
              <a:gd name="T18" fmla="*/ 824 w 1728"/>
              <a:gd name="T19" fmla="*/ 1264 h 1728"/>
              <a:gd name="T20" fmla="*/ 664 w 1728"/>
              <a:gd name="T21" fmla="*/ 1705 h 1728"/>
              <a:gd name="T22" fmla="*/ 0 w 1728"/>
              <a:gd name="T23" fmla="*/ 864 h 1728"/>
              <a:gd name="T24" fmla="*/ 631 w 1728"/>
              <a:gd name="T25" fmla="*/ 32 h 1728"/>
              <a:gd name="T26" fmla="*/ 465 w 1728"/>
              <a:gd name="T27" fmla="*/ 487 h 1728"/>
              <a:gd name="T28" fmla="*/ 465 w 1728"/>
              <a:gd name="T29" fmla="*/ 487 h 1728"/>
              <a:gd name="T30" fmla="*/ 190 w 1728"/>
              <a:gd name="T31" fmla="*/ 1243 h 1728"/>
              <a:gd name="T32" fmla="*/ 373 w 1728"/>
              <a:gd name="T33" fmla="*/ 1243 h 1728"/>
              <a:gd name="T34" fmla="*/ 607 w 1728"/>
              <a:gd name="T35" fmla="*/ 600 h 1728"/>
              <a:gd name="T36" fmla="*/ 745 w 1728"/>
              <a:gd name="T37" fmla="*/ 600 h 1728"/>
              <a:gd name="T38" fmla="*/ 511 w 1728"/>
              <a:gd name="T39" fmla="*/ 1243 h 1728"/>
              <a:gd name="T40" fmla="*/ 694 w 1728"/>
              <a:gd name="T41" fmla="*/ 1243 h 1728"/>
              <a:gd name="T42" fmla="*/ 912 w 1728"/>
              <a:gd name="T43" fmla="*/ 643 h 1728"/>
              <a:gd name="T44" fmla="*/ 802 w 1728"/>
              <a:gd name="T45" fmla="*/ 487 h 1728"/>
              <a:gd name="T46" fmla="*/ 649 w 1728"/>
              <a:gd name="T47" fmla="*/ 487 h 1728"/>
              <a:gd name="T48" fmla="*/ 825 w 1728"/>
              <a:gd name="T49" fmla="*/ 1 h 1728"/>
              <a:gd name="T50" fmla="*/ 864 w 1728"/>
              <a:gd name="T51" fmla="*/ 0 h 1728"/>
              <a:gd name="T52" fmla="*/ 1728 w 1728"/>
              <a:gd name="T53" fmla="*/ 864 h 1728"/>
              <a:gd name="T54" fmla="*/ 864 w 1728"/>
              <a:gd name="T55" fmla="*/ 1728 h 1728"/>
              <a:gd name="T56" fmla="*/ 1387 w 1728"/>
              <a:gd name="T57" fmla="*/ 600 h 1728"/>
              <a:gd name="T58" fmla="*/ 1249 w 1728"/>
              <a:gd name="T59" fmla="*/ 600 h 1728"/>
              <a:gd name="T60" fmla="*/ 1057 w 1728"/>
              <a:gd name="T61" fmla="*/ 1129 h 1728"/>
              <a:gd name="T62" fmla="*/ 1194 w 1728"/>
              <a:gd name="T63" fmla="*/ 1129 h 1728"/>
              <a:gd name="T64" fmla="*/ 1387 w 1728"/>
              <a:gd name="T65" fmla="*/ 60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8" h="1728">
                <a:moveTo>
                  <a:pt x="864" y="1728"/>
                </a:moveTo>
                <a:cubicBezTo>
                  <a:pt x="856" y="1728"/>
                  <a:pt x="847" y="1728"/>
                  <a:pt x="838" y="1728"/>
                </a:cubicBezTo>
                <a:cubicBezTo>
                  <a:pt x="1015" y="1243"/>
                  <a:pt x="1015" y="1243"/>
                  <a:pt x="1015" y="1243"/>
                </a:cubicBezTo>
                <a:cubicBezTo>
                  <a:pt x="1258" y="1243"/>
                  <a:pt x="1258" y="1243"/>
                  <a:pt x="1258" y="1243"/>
                </a:cubicBezTo>
                <a:cubicBezTo>
                  <a:pt x="1301" y="1243"/>
                  <a:pt x="1347" y="1210"/>
                  <a:pt x="1362" y="1170"/>
                </a:cubicBezTo>
                <a:cubicBezTo>
                  <a:pt x="1554" y="643"/>
                  <a:pt x="1554" y="643"/>
                  <a:pt x="1554" y="643"/>
                </a:cubicBezTo>
                <a:cubicBezTo>
                  <a:pt x="1585" y="557"/>
                  <a:pt x="1536" y="487"/>
                  <a:pt x="1444" y="487"/>
                </a:cubicBezTo>
                <a:cubicBezTo>
                  <a:pt x="1107" y="487"/>
                  <a:pt x="1107" y="487"/>
                  <a:pt x="1107" y="487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664" y="1705"/>
                  <a:pt x="664" y="1705"/>
                  <a:pt x="664" y="1705"/>
                </a:cubicBezTo>
                <a:cubicBezTo>
                  <a:pt x="283" y="1614"/>
                  <a:pt x="0" y="1272"/>
                  <a:pt x="0" y="864"/>
                </a:cubicBezTo>
                <a:cubicBezTo>
                  <a:pt x="0" y="468"/>
                  <a:pt x="267" y="134"/>
                  <a:pt x="631" y="32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190" y="1243"/>
                  <a:pt x="190" y="1243"/>
                  <a:pt x="190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607" y="600"/>
                  <a:pt x="607" y="600"/>
                  <a:pt x="607" y="600"/>
                </a:cubicBezTo>
                <a:cubicBezTo>
                  <a:pt x="745" y="600"/>
                  <a:pt x="745" y="600"/>
                  <a:pt x="745" y="600"/>
                </a:cubicBezTo>
                <a:cubicBezTo>
                  <a:pt x="511" y="1243"/>
                  <a:pt x="511" y="1243"/>
                  <a:pt x="511" y="1243"/>
                </a:cubicBezTo>
                <a:cubicBezTo>
                  <a:pt x="694" y="1243"/>
                  <a:pt x="694" y="1243"/>
                  <a:pt x="694" y="1243"/>
                </a:cubicBezTo>
                <a:cubicBezTo>
                  <a:pt x="912" y="643"/>
                  <a:pt x="912" y="643"/>
                  <a:pt x="912" y="643"/>
                </a:cubicBezTo>
                <a:cubicBezTo>
                  <a:pt x="943" y="557"/>
                  <a:pt x="894" y="487"/>
                  <a:pt x="802" y="487"/>
                </a:cubicBezTo>
                <a:cubicBezTo>
                  <a:pt x="649" y="487"/>
                  <a:pt x="649" y="487"/>
                  <a:pt x="649" y="487"/>
                </a:cubicBezTo>
                <a:cubicBezTo>
                  <a:pt x="825" y="1"/>
                  <a:pt x="825" y="1"/>
                  <a:pt x="825" y="1"/>
                </a:cubicBezTo>
                <a:cubicBezTo>
                  <a:pt x="838" y="1"/>
                  <a:pt x="851" y="0"/>
                  <a:pt x="864" y="0"/>
                </a:cubicBezTo>
                <a:cubicBezTo>
                  <a:pt x="1341" y="0"/>
                  <a:pt x="1728" y="387"/>
                  <a:pt x="1728" y="864"/>
                </a:cubicBezTo>
                <a:cubicBezTo>
                  <a:pt x="1728" y="1341"/>
                  <a:pt x="1341" y="1728"/>
                  <a:pt x="864" y="1728"/>
                </a:cubicBezTo>
                <a:close/>
                <a:moveTo>
                  <a:pt x="1387" y="600"/>
                </a:moveTo>
                <a:cubicBezTo>
                  <a:pt x="1249" y="600"/>
                  <a:pt x="1249" y="600"/>
                  <a:pt x="1249" y="600"/>
                </a:cubicBezTo>
                <a:cubicBezTo>
                  <a:pt x="1057" y="1129"/>
                  <a:pt x="1057" y="1129"/>
                  <a:pt x="1057" y="1129"/>
                </a:cubicBezTo>
                <a:cubicBezTo>
                  <a:pt x="1194" y="1129"/>
                  <a:pt x="1194" y="1129"/>
                  <a:pt x="1194" y="1129"/>
                </a:cubicBezTo>
                <a:lnTo>
                  <a:pt x="1387" y="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441" y="2763520"/>
            <a:ext cx="9141619" cy="1554480"/>
          </a:xfrm>
        </p:spPr>
        <p:txBody>
          <a:bodyPr/>
          <a:lstStyle>
            <a:lvl1pPr>
              <a:defRPr sz="5000" spc="-1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441" y="4419600"/>
            <a:ext cx="9141619" cy="1188720"/>
          </a:xfrm>
        </p:spPr>
        <p:txBody>
          <a:bodyPr>
            <a:noAutofit/>
          </a:bodyPr>
          <a:lstStyle>
            <a:lvl1pPr marL="0" indent="0" algn="l">
              <a:spcBef>
                <a:spcPts val="60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A4A5BF1-B583-4EEE-B444-BB99755E910F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0DE720E-C72B-42F0-AD69-52D60E3C60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hidden">
          <a:xfrm>
            <a:off x="9925747" y="377225"/>
            <a:ext cx="1883664" cy="1883664"/>
          </a:xfrm>
          <a:custGeom>
            <a:avLst/>
            <a:gdLst>
              <a:gd name="T0" fmla="*/ 864 w 1728"/>
              <a:gd name="T1" fmla="*/ 1728 h 1728"/>
              <a:gd name="T2" fmla="*/ 838 w 1728"/>
              <a:gd name="T3" fmla="*/ 1728 h 1728"/>
              <a:gd name="T4" fmla="*/ 1015 w 1728"/>
              <a:gd name="T5" fmla="*/ 1243 h 1728"/>
              <a:gd name="T6" fmla="*/ 1258 w 1728"/>
              <a:gd name="T7" fmla="*/ 1243 h 1728"/>
              <a:gd name="T8" fmla="*/ 1362 w 1728"/>
              <a:gd name="T9" fmla="*/ 1170 h 1728"/>
              <a:gd name="T10" fmla="*/ 1554 w 1728"/>
              <a:gd name="T11" fmla="*/ 643 h 1728"/>
              <a:gd name="T12" fmla="*/ 1444 w 1728"/>
              <a:gd name="T13" fmla="*/ 487 h 1728"/>
              <a:gd name="T14" fmla="*/ 1107 w 1728"/>
              <a:gd name="T15" fmla="*/ 487 h 1728"/>
              <a:gd name="T16" fmla="*/ 824 w 1728"/>
              <a:gd name="T17" fmla="*/ 1264 h 1728"/>
              <a:gd name="T18" fmla="*/ 824 w 1728"/>
              <a:gd name="T19" fmla="*/ 1264 h 1728"/>
              <a:gd name="T20" fmla="*/ 664 w 1728"/>
              <a:gd name="T21" fmla="*/ 1705 h 1728"/>
              <a:gd name="T22" fmla="*/ 0 w 1728"/>
              <a:gd name="T23" fmla="*/ 864 h 1728"/>
              <a:gd name="T24" fmla="*/ 631 w 1728"/>
              <a:gd name="T25" fmla="*/ 32 h 1728"/>
              <a:gd name="T26" fmla="*/ 465 w 1728"/>
              <a:gd name="T27" fmla="*/ 487 h 1728"/>
              <a:gd name="T28" fmla="*/ 465 w 1728"/>
              <a:gd name="T29" fmla="*/ 487 h 1728"/>
              <a:gd name="T30" fmla="*/ 190 w 1728"/>
              <a:gd name="T31" fmla="*/ 1243 h 1728"/>
              <a:gd name="T32" fmla="*/ 373 w 1728"/>
              <a:gd name="T33" fmla="*/ 1243 h 1728"/>
              <a:gd name="T34" fmla="*/ 607 w 1728"/>
              <a:gd name="T35" fmla="*/ 600 h 1728"/>
              <a:gd name="T36" fmla="*/ 745 w 1728"/>
              <a:gd name="T37" fmla="*/ 600 h 1728"/>
              <a:gd name="T38" fmla="*/ 511 w 1728"/>
              <a:gd name="T39" fmla="*/ 1243 h 1728"/>
              <a:gd name="T40" fmla="*/ 694 w 1728"/>
              <a:gd name="T41" fmla="*/ 1243 h 1728"/>
              <a:gd name="T42" fmla="*/ 912 w 1728"/>
              <a:gd name="T43" fmla="*/ 643 h 1728"/>
              <a:gd name="T44" fmla="*/ 802 w 1728"/>
              <a:gd name="T45" fmla="*/ 487 h 1728"/>
              <a:gd name="T46" fmla="*/ 649 w 1728"/>
              <a:gd name="T47" fmla="*/ 487 h 1728"/>
              <a:gd name="T48" fmla="*/ 825 w 1728"/>
              <a:gd name="T49" fmla="*/ 1 h 1728"/>
              <a:gd name="T50" fmla="*/ 864 w 1728"/>
              <a:gd name="T51" fmla="*/ 0 h 1728"/>
              <a:gd name="T52" fmla="*/ 1728 w 1728"/>
              <a:gd name="T53" fmla="*/ 864 h 1728"/>
              <a:gd name="T54" fmla="*/ 864 w 1728"/>
              <a:gd name="T55" fmla="*/ 1728 h 1728"/>
              <a:gd name="T56" fmla="*/ 1387 w 1728"/>
              <a:gd name="T57" fmla="*/ 600 h 1728"/>
              <a:gd name="T58" fmla="*/ 1249 w 1728"/>
              <a:gd name="T59" fmla="*/ 600 h 1728"/>
              <a:gd name="T60" fmla="*/ 1057 w 1728"/>
              <a:gd name="T61" fmla="*/ 1129 h 1728"/>
              <a:gd name="T62" fmla="*/ 1194 w 1728"/>
              <a:gd name="T63" fmla="*/ 1129 h 1728"/>
              <a:gd name="T64" fmla="*/ 1387 w 1728"/>
              <a:gd name="T65" fmla="*/ 60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8" h="1728">
                <a:moveTo>
                  <a:pt x="864" y="1728"/>
                </a:moveTo>
                <a:cubicBezTo>
                  <a:pt x="856" y="1728"/>
                  <a:pt x="847" y="1728"/>
                  <a:pt x="838" y="1728"/>
                </a:cubicBezTo>
                <a:cubicBezTo>
                  <a:pt x="1015" y="1243"/>
                  <a:pt x="1015" y="1243"/>
                  <a:pt x="1015" y="1243"/>
                </a:cubicBezTo>
                <a:cubicBezTo>
                  <a:pt x="1258" y="1243"/>
                  <a:pt x="1258" y="1243"/>
                  <a:pt x="1258" y="1243"/>
                </a:cubicBezTo>
                <a:cubicBezTo>
                  <a:pt x="1301" y="1243"/>
                  <a:pt x="1347" y="1210"/>
                  <a:pt x="1362" y="1170"/>
                </a:cubicBezTo>
                <a:cubicBezTo>
                  <a:pt x="1554" y="643"/>
                  <a:pt x="1554" y="643"/>
                  <a:pt x="1554" y="643"/>
                </a:cubicBezTo>
                <a:cubicBezTo>
                  <a:pt x="1585" y="557"/>
                  <a:pt x="1536" y="487"/>
                  <a:pt x="1444" y="487"/>
                </a:cubicBezTo>
                <a:cubicBezTo>
                  <a:pt x="1107" y="487"/>
                  <a:pt x="1107" y="487"/>
                  <a:pt x="1107" y="487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664" y="1705"/>
                  <a:pt x="664" y="1705"/>
                  <a:pt x="664" y="1705"/>
                </a:cubicBezTo>
                <a:cubicBezTo>
                  <a:pt x="283" y="1614"/>
                  <a:pt x="0" y="1272"/>
                  <a:pt x="0" y="864"/>
                </a:cubicBezTo>
                <a:cubicBezTo>
                  <a:pt x="0" y="468"/>
                  <a:pt x="267" y="134"/>
                  <a:pt x="631" y="32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190" y="1243"/>
                  <a:pt x="190" y="1243"/>
                  <a:pt x="190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607" y="600"/>
                  <a:pt x="607" y="600"/>
                  <a:pt x="607" y="600"/>
                </a:cubicBezTo>
                <a:cubicBezTo>
                  <a:pt x="745" y="600"/>
                  <a:pt x="745" y="600"/>
                  <a:pt x="745" y="600"/>
                </a:cubicBezTo>
                <a:cubicBezTo>
                  <a:pt x="511" y="1243"/>
                  <a:pt x="511" y="1243"/>
                  <a:pt x="511" y="1243"/>
                </a:cubicBezTo>
                <a:cubicBezTo>
                  <a:pt x="694" y="1243"/>
                  <a:pt x="694" y="1243"/>
                  <a:pt x="694" y="1243"/>
                </a:cubicBezTo>
                <a:cubicBezTo>
                  <a:pt x="912" y="643"/>
                  <a:pt x="912" y="643"/>
                  <a:pt x="912" y="643"/>
                </a:cubicBezTo>
                <a:cubicBezTo>
                  <a:pt x="943" y="557"/>
                  <a:pt x="894" y="487"/>
                  <a:pt x="802" y="487"/>
                </a:cubicBezTo>
                <a:cubicBezTo>
                  <a:pt x="649" y="487"/>
                  <a:pt x="649" y="487"/>
                  <a:pt x="649" y="487"/>
                </a:cubicBezTo>
                <a:cubicBezTo>
                  <a:pt x="825" y="1"/>
                  <a:pt x="825" y="1"/>
                  <a:pt x="825" y="1"/>
                </a:cubicBezTo>
                <a:cubicBezTo>
                  <a:pt x="838" y="1"/>
                  <a:pt x="851" y="0"/>
                  <a:pt x="864" y="0"/>
                </a:cubicBezTo>
                <a:cubicBezTo>
                  <a:pt x="1341" y="0"/>
                  <a:pt x="1728" y="387"/>
                  <a:pt x="1728" y="864"/>
                </a:cubicBezTo>
                <a:cubicBezTo>
                  <a:pt x="1728" y="1341"/>
                  <a:pt x="1341" y="1728"/>
                  <a:pt x="864" y="1728"/>
                </a:cubicBezTo>
                <a:close/>
                <a:moveTo>
                  <a:pt x="1387" y="600"/>
                </a:moveTo>
                <a:cubicBezTo>
                  <a:pt x="1249" y="600"/>
                  <a:pt x="1249" y="600"/>
                  <a:pt x="1249" y="600"/>
                </a:cubicBezTo>
                <a:cubicBezTo>
                  <a:pt x="1057" y="1129"/>
                  <a:pt x="1057" y="1129"/>
                  <a:pt x="1057" y="1129"/>
                </a:cubicBezTo>
                <a:cubicBezTo>
                  <a:pt x="1194" y="1129"/>
                  <a:pt x="1194" y="1129"/>
                  <a:pt x="1194" y="1129"/>
                </a:cubicBezTo>
                <a:lnTo>
                  <a:pt x="1387" y="6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47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441" y="1133856"/>
            <a:ext cx="10969943" cy="26057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441" y="1676399"/>
            <a:ext cx="5314328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057401"/>
            <a:ext cx="5314328" cy="4038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65056" y="1676399"/>
            <a:ext cx="5314328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5056" y="2057401"/>
            <a:ext cx="5314328" cy="4038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96FC5-6D87-4D98-88D9-5059B6E43847}" type="datetime1">
              <a:rPr lang="en-US" smtClean="0"/>
              <a:t>10/14/2015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92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D898F-BDAA-4E86-82BD-2C7AD89D7DBA}" type="datetime1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441" y="1295400"/>
            <a:ext cx="3412871" cy="4800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387977" y="1295400"/>
            <a:ext cx="3412871" cy="4800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8166513" y="1295400"/>
            <a:ext cx="3412871" cy="4800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908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14E-EA5C-490B-91D6-E5CBBA2E009D}" type="datetime1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441" y="1295400"/>
            <a:ext cx="3412871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387977" y="1295400"/>
            <a:ext cx="3412871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8166513" y="1295400"/>
            <a:ext cx="3412871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441" y="1676400"/>
            <a:ext cx="3412871" cy="4419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387977" y="1676400"/>
            <a:ext cx="3412871" cy="4419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8166513" y="1676400"/>
            <a:ext cx="3412871" cy="4419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696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5CBF3-4861-413C-BD1F-31AB3D4D2DD8}" type="datetime1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09441" y="1133856"/>
            <a:ext cx="10969943" cy="26057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441" y="1676399"/>
            <a:ext cx="3412871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4387977" y="1676399"/>
            <a:ext cx="3412871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8166513" y="1676399"/>
            <a:ext cx="3412871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441" y="2057400"/>
            <a:ext cx="3412871" cy="4038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387977" y="2057400"/>
            <a:ext cx="3412871" cy="4038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8166513" y="2057400"/>
            <a:ext cx="3412871" cy="4038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9377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" y="1295401"/>
            <a:ext cx="7618016" cy="4800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178" y="1295400"/>
            <a:ext cx="3047206" cy="48006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1BEB-F3EF-449E-9BF3-EC912CD8037E}" type="datetime1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80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" y="1295400"/>
            <a:ext cx="6703854" cy="48006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960" y="1295400"/>
            <a:ext cx="3900424" cy="48006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5883-1E8F-4C4D-A23C-1126BB919CF6}" type="datetime1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2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" y="1295400"/>
            <a:ext cx="6703854" cy="48006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FDB44-09EA-47DE-959B-CAAE2A9F7DCE}" type="datetime1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7678960" y="1295400"/>
            <a:ext cx="3900424" cy="4800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5244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" y="1295400"/>
            <a:ext cx="5314328" cy="3505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2BA6-91EA-4D1A-A73B-0E68FFBFFF8E}" type="datetime1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6265056" y="1295400"/>
            <a:ext cx="5314328" cy="3505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1" y="4953000"/>
            <a:ext cx="5314328" cy="113049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4"/>
          </p:nvPr>
        </p:nvSpPr>
        <p:spPr>
          <a:xfrm>
            <a:off x="6265056" y="4953000"/>
            <a:ext cx="5314328" cy="113049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21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" y="1295400"/>
            <a:ext cx="3412871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7FD85-554C-4857-8EE3-5B374F3D11F3}" type="datetime1">
              <a:rPr lang="en-US" smtClean="0"/>
              <a:t>10/14/2015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1" y="4211392"/>
            <a:ext cx="3412871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4387977" y="1295400"/>
            <a:ext cx="3412871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6"/>
          </p:nvPr>
        </p:nvSpPr>
        <p:spPr>
          <a:xfrm>
            <a:off x="8166513" y="1295400"/>
            <a:ext cx="3412871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4387977" y="4211392"/>
            <a:ext cx="3412871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166513" y="4211392"/>
            <a:ext cx="3412871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611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106DA-CCEC-416F-90D1-AD9C1C7EF45F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1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"/>
          <p:cNvSpPr>
            <a:spLocks noChangeAspect="1" noEditPoints="1"/>
          </p:cNvSpPr>
          <p:nvPr userDrawn="1"/>
        </p:nvSpPr>
        <p:spPr bwMode="ltGray">
          <a:xfrm>
            <a:off x="9925748" y="377225"/>
            <a:ext cx="1883664" cy="1883664"/>
          </a:xfrm>
          <a:custGeom>
            <a:avLst/>
            <a:gdLst>
              <a:gd name="T0" fmla="*/ 864 w 1728"/>
              <a:gd name="T1" fmla="*/ 1728 h 1728"/>
              <a:gd name="T2" fmla="*/ 838 w 1728"/>
              <a:gd name="T3" fmla="*/ 1728 h 1728"/>
              <a:gd name="T4" fmla="*/ 1015 w 1728"/>
              <a:gd name="T5" fmla="*/ 1243 h 1728"/>
              <a:gd name="T6" fmla="*/ 1258 w 1728"/>
              <a:gd name="T7" fmla="*/ 1243 h 1728"/>
              <a:gd name="T8" fmla="*/ 1362 w 1728"/>
              <a:gd name="T9" fmla="*/ 1170 h 1728"/>
              <a:gd name="T10" fmla="*/ 1554 w 1728"/>
              <a:gd name="T11" fmla="*/ 643 h 1728"/>
              <a:gd name="T12" fmla="*/ 1444 w 1728"/>
              <a:gd name="T13" fmla="*/ 487 h 1728"/>
              <a:gd name="T14" fmla="*/ 1107 w 1728"/>
              <a:gd name="T15" fmla="*/ 487 h 1728"/>
              <a:gd name="T16" fmla="*/ 824 w 1728"/>
              <a:gd name="T17" fmla="*/ 1264 h 1728"/>
              <a:gd name="T18" fmla="*/ 824 w 1728"/>
              <a:gd name="T19" fmla="*/ 1264 h 1728"/>
              <a:gd name="T20" fmla="*/ 664 w 1728"/>
              <a:gd name="T21" fmla="*/ 1705 h 1728"/>
              <a:gd name="T22" fmla="*/ 0 w 1728"/>
              <a:gd name="T23" fmla="*/ 864 h 1728"/>
              <a:gd name="T24" fmla="*/ 631 w 1728"/>
              <a:gd name="T25" fmla="*/ 32 h 1728"/>
              <a:gd name="T26" fmla="*/ 465 w 1728"/>
              <a:gd name="T27" fmla="*/ 487 h 1728"/>
              <a:gd name="T28" fmla="*/ 465 w 1728"/>
              <a:gd name="T29" fmla="*/ 487 h 1728"/>
              <a:gd name="T30" fmla="*/ 190 w 1728"/>
              <a:gd name="T31" fmla="*/ 1243 h 1728"/>
              <a:gd name="T32" fmla="*/ 373 w 1728"/>
              <a:gd name="T33" fmla="*/ 1243 h 1728"/>
              <a:gd name="T34" fmla="*/ 607 w 1728"/>
              <a:gd name="T35" fmla="*/ 600 h 1728"/>
              <a:gd name="T36" fmla="*/ 745 w 1728"/>
              <a:gd name="T37" fmla="*/ 600 h 1728"/>
              <a:gd name="T38" fmla="*/ 511 w 1728"/>
              <a:gd name="T39" fmla="*/ 1243 h 1728"/>
              <a:gd name="T40" fmla="*/ 694 w 1728"/>
              <a:gd name="T41" fmla="*/ 1243 h 1728"/>
              <a:gd name="T42" fmla="*/ 912 w 1728"/>
              <a:gd name="T43" fmla="*/ 643 h 1728"/>
              <a:gd name="T44" fmla="*/ 802 w 1728"/>
              <a:gd name="T45" fmla="*/ 487 h 1728"/>
              <a:gd name="T46" fmla="*/ 649 w 1728"/>
              <a:gd name="T47" fmla="*/ 487 h 1728"/>
              <a:gd name="T48" fmla="*/ 825 w 1728"/>
              <a:gd name="T49" fmla="*/ 1 h 1728"/>
              <a:gd name="T50" fmla="*/ 864 w 1728"/>
              <a:gd name="T51" fmla="*/ 0 h 1728"/>
              <a:gd name="T52" fmla="*/ 1728 w 1728"/>
              <a:gd name="T53" fmla="*/ 864 h 1728"/>
              <a:gd name="T54" fmla="*/ 864 w 1728"/>
              <a:gd name="T55" fmla="*/ 1728 h 1728"/>
              <a:gd name="T56" fmla="*/ 1387 w 1728"/>
              <a:gd name="T57" fmla="*/ 600 h 1728"/>
              <a:gd name="T58" fmla="*/ 1249 w 1728"/>
              <a:gd name="T59" fmla="*/ 600 h 1728"/>
              <a:gd name="T60" fmla="*/ 1057 w 1728"/>
              <a:gd name="T61" fmla="*/ 1129 h 1728"/>
              <a:gd name="T62" fmla="*/ 1194 w 1728"/>
              <a:gd name="T63" fmla="*/ 1129 h 1728"/>
              <a:gd name="T64" fmla="*/ 1387 w 1728"/>
              <a:gd name="T65" fmla="*/ 60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8" h="1728">
                <a:moveTo>
                  <a:pt x="864" y="1728"/>
                </a:moveTo>
                <a:cubicBezTo>
                  <a:pt x="856" y="1728"/>
                  <a:pt x="847" y="1728"/>
                  <a:pt x="838" y="1728"/>
                </a:cubicBezTo>
                <a:cubicBezTo>
                  <a:pt x="1015" y="1243"/>
                  <a:pt x="1015" y="1243"/>
                  <a:pt x="1015" y="1243"/>
                </a:cubicBezTo>
                <a:cubicBezTo>
                  <a:pt x="1258" y="1243"/>
                  <a:pt x="1258" y="1243"/>
                  <a:pt x="1258" y="1243"/>
                </a:cubicBezTo>
                <a:cubicBezTo>
                  <a:pt x="1301" y="1243"/>
                  <a:pt x="1347" y="1210"/>
                  <a:pt x="1362" y="1170"/>
                </a:cubicBezTo>
                <a:cubicBezTo>
                  <a:pt x="1554" y="643"/>
                  <a:pt x="1554" y="643"/>
                  <a:pt x="1554" y="643"/>
                </a:cubicBezTo>
                <a:cubicBezTo>
                  <a:pt x="1585" y="557"/>
                  <a:pt x="1536" y="487"/>
                  <a:pt x="1444" y="487"/>
                </a:cubicBezTo>
                <a:cubicBezTo>
                  <a:pt x="1107" y="487"/>
                  <a:pt x="1107" y="487"/>
                  <a:pt x="1107" y="487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664" y="1705"/>
                  <a:pt x="664" y="1705"/>
                  <a:pt x="664" y="1705"/>
                </a:cubicBezTo>
                <a:cubicBezTo>
                  <a:pt x="283" y="1614"/>
                  <a:pt x="0" y="1272"/>
                  <a:pt x="0" y="864"/>
                </a:cubicBezTo>
                <a:cubicBezTo>
                  <a:pt x="0" y="468"/>
                  <a:pt x="267" y="134"/>
                  <a:pt x="631" y="32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190" y="1243"/>
                  <a:pt x="190" y="1243"/>
                  <a:pt x="190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607" y="600"/>
                  <a:pt x="607" y="600"/>
                  <a:pt x="607" y="600"/>
                </a:cubicBezTo>
                <a:cubicBezTo>
                  <a:pt x="745" y="600"/>
                  <a:pt x="745" y="600"/>
                  <a:pt x="745" y="600"/>
                </a:cubicBezTo>
                <a:cubicBezTo>
                  <a:pt x="511" y="1243"/>
                  <a:pt x="511" y="1243"/>
                  <a:pt x="511" y="1243"/>
                </a:cubicBezTo>
                <a:cubicBezTo>
                  <a:pt x="694" y="1243"/>
                  <a:pt x="694" y="1243"/>
                  <a:pt x="694" y="1243"/>
                </a:cubicBezTo>
                <a:cubicBezTo>
                  <a:pt x="912" y="643"/>
                  <a:pt x="912" y="643"/>
                  <a:pt x="912" y="643"/>
                </a:cubicBezTo>
                <a:cubicBezTo>
                  <a:pt x="943" y="557"/>
                  <a:pt x="894" y="487"/>
                  <a:pt x="802" y="487"/>
                </a:cubicBezTo>
                <a:cubicBezTo>
                  <a:pt x="649" y="487"/>
                  <a:pt x="649" y="487"/>
                  <a:pt x="649" y="487"/>
                </a:cubicBezTo>
                <a:cubicBezTo>
                  <a:pt x="825" y="1"/>
                  <a:pt x="825" y="1"/>
                  <a:pt x="825" y="1"/>
                </a:cubicBezTo>
                <a:cubicBezTo>
                  <a:pt x="838" y="1"/>
                  <a:pt x="851" y="0"/>
                  <a:pt x="864" y="0"/>
                </a:cubicBezTo>
                <a:cubicBezTo>
                  <a:pt x="1341" y="0"/>
                  <a:pt x="1728" y="387"/>
                  <a:pt x="1728" y="864"/>
                </a:cubicBezTo>
                <a:cubicBezTo>
                  <a:pt x="1728" y="1341"/>
                  <a:pt x="1341" y="1728"/>
                  <a:pt x="864" y="1728"/>
                </a:cubicBezTo>
                <a:close/>
                <a:moveTo>
                  <a:pt x="1387" y="600"/>
                </a:moveTo>
                <a:cubicBezTo>
                  <a:pt x="1249" y="600"/>
                  <a:pt x="1249" y="600"/>
                  <a:pt x="1249" y="600"/>
                </a:cubicBezTo>
                <a:cubicBezTo>
                  <a:pt x="1057" y="1129"/>
                  <a:pt x="1057" y="1129"/>
                  <a:pt x="1057" y="1129"/>
                </a:cubicBezTo>
                <a:cubicBezTo>
                  <a:pt x="1194" y="1129"/>
                  <a:pt x="1194" y="1129"/>
                  <a:pt x="1194" y="1129"/>
                </a:cubicBezTo>
                <a:lnTo>
                  <a:pt x="1387" y="600"/>
                </a:lnTo>
                <a:close/>
              </a:path>
            </a:pathLst>
          </a:custGeom>
          <a:solidFill>
            <a:schemeClr val="tx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441" y="2763520"/>
            <a:ext cx="9141619" cy="1554480"/>
          </a:xfrm>
        </p:spPr>
        <p:txBody>
          <a:bodyPr/>
          <a:lstStyle>
            <a:lvl1pPr>
              <a:defRPr sz="5000" spc="-1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441" y="4419600"/>
            <a:ext cx="9141619" cy="1188720"/>
          </a:xfrm>
        </p:spPr>
        <p:txBody>
          <a:bodyPr>
            <a:noAutofit/>
          </a:bodyPr>
          <a:lstStyle>
            <a:lvl1pPr marL="0" indent="0" algn="l">
              <a:spcBef>
                <a:spcPts val="60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5476ED1-AF25-4E0A-89D2-CBE37EE80CED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0DE720E-C72B-42F0-AD69-52D60E3C60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hidden">
          <a:xfrm>
            <a:off x="9925747" y="377225"/>
            <a:ext cx="1883664" cy="1883664"/>
          </a:xfrm>
          <a:custGeom>
            <a:avLst/>
            <a:gdLst>
              <a:gd name="T0" fmla="*/ 864 w 1728"/>
              <a:gd name="T1" fmla="*/ 1728 h 1728"/>
              <a:gd name="T2" fmla="*/ 838 w 1728"/>
              <a:gd name="T3" fmla="*/ 1728 h 1728"/>
              <a:gd name="T4" fmla="*/ 1015 w 1728"/>
              <a:gd name="T5" fmla="*/ 1243 h 1728"/>
              <a:gd name="T6" fmla="*/ 1258 w 1728"/>
              <a:gd name="T7" fmla="*/ 1243 h 1728"/>
              <a:gd name="T8" fmla="*/ 1362 w 1728"/>
              <a:gd name="T9" fmla="*/ 1170 h 1728"/>
              <a:gd name="T10" fmla="*/ 1554 w 1728"/>
              <a:gd name="T11" fmla="*/ 643 h 1728"/>
              <a:gd name="T12" fmla="*/ 1444 w 1728"/>
              <a:gd name="T13" fmla="*/ 487 h 1728"/>
              <a:gd name="T14" fmla="*/ 1107 w 1728"/>
              <a:gd name="T15" fmla="*/ 487 h 1728"/>
              <a:gd name="T16" fmla="*/ 824 w 1728"/>
              <a:gd name="T17" fmla="*/ 1264 h 1728"/>
              <a:gd name="T18" fmla="*/ 824 w 1728"/>
              <a:gd name="T19" fmla="*/ 1264 h 1728"/>
              <a:gd name="T20" fmla="*/ 664 w 1728"/>
              <a:gd name="T21" fmla="*/ 1705 h 1728"/>
              <a:gd name="T22" fmla="*/ 0 w 1728"/>
              <a:gd name="T23" fmla="*/ 864 h 1728"/>
              <a:gd name="T24" fmla="*/ 631 w 1728"/>
              <a:gd name="T25" fmla="*/ 32 h 1728"/>
              <a:gd name="T26" fmla="*/ 465 w 1728"/>
              <a:gd name="T27" fmla="*/ 487 h 1728"/>
              <a:gd name="T28" fmla="*/ 465 w 1728"/>
              <a:gd name="T29" fmla="*/ 487 h 1728"/>
              <a:gd name="T30" fmla="*/ 190 w 1728"/>
              <a:gd name="T31" fmla="*/ 1243 h 1728"/>
              <a:gd name="T32" fmla="*/ 373 w 1728"/>
              <a:gd name="T33" fmla="*/ 1243 h 1728"/>
              <a:gd name="T34" fmla="*/ 607 w 1728"/>
              <a:gd name="T35" fmla="*/ 600 h 1728"/>
              <a:gd name="T36" fmla="*/ 745 w 1728"/>
              <a:gd name="T37" fmla="*/ 600 h 1728"/>
              <a:gd name="T38" fmla="*/ 511 w 1728"/>
              <a:gd name="T39" fmla="*/ 1243 h 1728"/>
              <a:gd name="T40" fmla="*/ 694 w 1728"/>
              <a:gd name="T41" fmla="*/ 1243 h 1728"/>
              <a:gd name="T42" fmla="*/ 912 w 1728"/>
              <a:gd name="T43" fmla="*/ 643 h 1728"/>
              <a:gd name="T44" fmla="*/ 802 w 1728"/>
              <a:gd name="T45" fmla="*/ 487 h 1728"/>
              <a:gd name="T46" fmla="*/ 649 w 1728"/>
              <a:gd name="T47" fmla="*/ 487 h 1728"/>
              <a:gd name="T48" fmla="*/ 825 w 1728"/>
              <a:gd name="T49" fmla="*/ 1 h 1728"/>
              <a:gd name="T50" fmla="*/ 864 w 1728"/>
              <a:gd name="T51" fmla="*/ 0 h 1728"/>
              <a:gd name="T52" fmla="*/ 1728 w 1728"/>
              <a:gd name="T53" fmla="*/ 864 h 1728"/>
              <a:gd name="T54" fmla="*/ 864 w 1728"/>
              <a:gd name="T55" fmla="*/ 1728 h 1728"/>
              <a:gd name="T56" fmla="*/ 1387 w 1728"/>
              <a:gd name="T57" fmla="*/ 600 h 1728"/>
              <a:gd name="T58" fmla="*/ 1249 w 1728"/>
              <a:gd name="T59" fmla="*/ 600 h 1728"/>
              <a:gd name="T60" fmla="*/ 1057 w 1728"/>
              <a:gd name="T61" fmla="*/ 1129 h 1728"/>
              <a:gd name="T62" fmla="*/ 1194 w 1728"/>
              <a:gd name="T63" fmla="*/ 1129 h 1728"/>
              <a:gd name="T64" fmla="*/ 1387 w 1728"/>
              <a:gd name="T65" fmla="*/ 60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8" h="1728">
                <a:moveTo>
                  <a:pt x="864" y="1728"/>
                </a:moveTo>
                <a:cubicBezTo>
                  <a:pt x="856" y="1728"/>
                  <a:pt x="847" y="1728"/>
                  <a:pt x="838" y="1728"/>
                </a:cubicBezTo>
                <a:cubicBezTo>
                  <a:pt x="1015" y="1243"/>
                  <a:pt x="1015" y="1243"/>
                  <a:pt x="1015" y="1243"/>
                </a:cubicBezTo>
                <a:cubicBezTo>
                  <a:pt x="1258" y="1243"/>
                  <a:pt x="1258" y="1243"/>
                  <a:pt x="1258" y="1243"/>
                </a:cubicBezTo>
                <a:cubicBezTo>
                  <a:pt x="1301" y="1243"/>
                  <a:pt x="1347" y="1210"/>
                  <a:pt x="1362" y="1170"/>
                </a:cubicBezTo>
                <a:cubicBezTo>
                  <a:pt x="1554" y="643"/>
                  <a:pt x="1554" y="643"/>
                  <a:pt x="1554" y="643"/>
                </a:cubicBezTo>
                <a:cubicBezTo>
                  <a:pt x="1585" y="557"/>
                  <a:pt x="1536" y="487"/>
                  <a:pt x="1444" y="487"/>
                </a:cubicBezTo>
                <a:cubicBezTo>
                  <a:pt x="1107" y="487"/>
                  <a:pt x="1107" y="487"/>
                  <a:pt x="1107" y="487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664" y="1705"/>
                  <a:pt x="664" y="1705"/>
                  <a:pt x="664" y="1705"/>
                </a:cubicBezTo>
                <a:cubicBezTo>
                  <a:pt x="283" y="1614"/>
                  <a:pt x="0" y="1272"/>
                  <a:pt x="0" y="864"/>
                </a:cubicBezTo>
                <a:cubicBezTo>
                  <a:pt x="0" y="468"/>
                  <a:pt x="267" y="134"/>
                  <a:pt x="631" y="32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190" y="1243"/>
                  <a:pt x="190" y="1243"/>
                  <a:pt x="190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607" y="600"/>
                  <a:pt x="607" y="600"/>
                  <a:pt x="607" y="600"/>
                </a:cubicBezTo>
                <a:cubicBezTo>
                  <a:pt x="745" y="600"/>
                  <a:pt x="745" y="600"/>
                  <a:pt x="745" y="600"/>
                </a:cubicBezTo>
                <a:cubicBezTo>
                  <a:pt x="511" y="1243"/>
                  <a:pt x="511" y="1243"/>
                  <a:pt x="511" y="1243"/>
                </a:cubicBezTo>
                <a:cubicBezTo>
                  <a:pt x="694" y="1243"/>
                  <a:pt x="694" y="1243"/>
                  <a:pt x="694" y="1243"/>
                </a:cubicBezTo>
                <a:cubicBezTo>
                  <a:pt x="912" y="643"/>
                  <a:pt x="912" y="643"/>
                  <a:pt x="912" y="643"/>
                </a:cubicBezTo>
                <a:cubicBezTo>
                  <a:pt x="943" y="557"/>
                  <a:pt x="894" y="487"/>
                  <a:pt x="802" y="487"/>
                </a:cubicBezTo>
                <a:cubicBezTo>
                  <a:pt x="649" y="487"/>
                  <a:pt x="649" y="487"/>
                  <a:pt x="649" y="487"/>
                </a:cubicBezTo>
                <a:cubicBezTo>
                  <a:pt x="825" y="1"/>
                  <a:pt x="825" y="1"/>
                  <a:pt x="825" y="1"/>
                </a:cubicBezTo>
                <a:cubicBezTo>
                  <a:pt x="838" y="1"/>
                  <a:pt x="851" y="0"/>
                  <a:pt x="864" y="0"/>
                </a:cubicBezTo>
                <a:cubicBezTo>
                  <a:pt x="1341" y="0"/>
                  <a:pt x="1728" y="387"/>
                  <a:pt x="1728" y="864"/>
                </a:cubicBezTo>
                <a:cubicBezTo>
                  <a:pt x="1728" y="1341"/>
                  <a:pt x="1341" y="1728"/>
                  <a:pt x="864" y="1728"/>
                </a:cubicBezTo>
                <a:close/>
                <a:moveTo>
                  <a:pt x="1387" y="600"/>
                </a:moveTo>
                <a:cubicBezTo>
                  <a:pt x="1249" y="600"/>
                  <a:pt x="1249" y="600"/>
                  <a:pt x="1249" y="600"/>
                </a:cubicBezTo>
                <a:cubicBezTo>
                  <a:pt x="1057" y="1129"/>
                  <a:pt x="1057" y="1129"/>
                  <a:pt x="1057" y="1129"/>
                </a:cubicBezTo>
                <a:cubicBezTo>
                  <a:pt x="1194" y="1129"/>
                  <a:pt x="1194" y="1129"/>
                  <a:pt x="1194" y="1129"/>
                </a:cubicBezTo>
                <a:lnTo>
                  <a:pt x="1387" y="6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6929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567712" y="304801"/>
            <a:ext cx="1011672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304801"/>
            <a:ext cx="9649486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BCD0-D5B4-45A7-8C59-FB248CD53AD3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53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438798" y="2715761"/>
            <a:ext cx="9141619" cy="1608645"/>
          </a:xfrm>
        </p:spPr>
        <p:txBody>
          <a:bodyPr anchor="b"/>
          <a:lstStyle>
            <a:lvl1pPr>
              <a:lnSpc>
                <a:spcPct val="90000"/>
              </a:lnSpc>
              <a:defRPr sz="4600" spc="-10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438798" y="4422171"/>
            <a:ext cx="9141619" cy="1219200"/>
          </a:xfrm>
        </p:spPr>
        <p:txBody>
          <a:bodyPr/>
          <a:lstStyle>
            <a:lvl1pPr marL="0" indent="0" algn="l">
              <a:buNone/>
              <a:defRPr b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739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e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438798" y="316993"/>
            <a:ext cx="9627295" cy="2675604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4000" b="1" i="0" spc="-100">
                <a:solidFill>
                  <a:schemeClr val="bg1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pic>
        <p:nvPicPr>
          <p:cNvPr id="7" name="Picture 6" descr="HP_White_RGB_150_SM.png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7332" y="6047232"/>
            <a:ext cx="658197" cy="493776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38800" y="6345071"/>
            <a:ext cx="10680611" cy="3048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457200">
              <a:defRPr/>
            </a:pPr>
            <a:r>
              <a:rPr lang="en-US" sz="700" dirty="0" smtClean="0">
                <a:solidFill>
                  <a:prstClr val="white"/>
                </a:solidFill>
                <a:cs typeface="HP Simplified"/>
              </a:rPr>
              <a:t>© Copyright 2015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3542277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ue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438798" y="317771"/>
            <a:ext cx="9627295" cy="2675604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4000" b="1" i="0" spc="-100" baseline="0">
                <a:solidFill>
                  <a:schemeClr val="bg1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Thank You!</a:t>
            </a:r>
            <a:endParaRPr lang="en-US" noProof="0" dirty="0"/>
          </a:p>
        </p:txBody>
      </p:sp>
      <p:pic>
        <p:nvPicPr>
          <p:cNvPr id="7" name="Picture 6" descr="HP_White_RGB_150_SM.png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7332" y="6047232"/>
            <a:ext cx="658197" cy="49377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38800" y="6345071"/>
            <a:ext cx="10680611" cy="3048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457200">
              <a:defRPr/>
            </a:pPr>
            <a:r>
              <a:rPr lang="en-US" sz="700" dirty="0" smtClean="0">
                <a:solidFill>
                  <a:prstClr val="white"/>
                </a:solidFill>
                <a:cs typeface="HP Simplified"/>
              </a:rPr>
              <a:t>© Copyright 2015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3209278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438798" y="313419"/>
            <a:ext cx="10820123" cy="574516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38798" y="1584960"/>
            <a:ext cx="10821053" cy="4293024"/>
          </a:xfrm>
        </p:spPr>
        <p:txBody>
          <a:bodyPr wrap="square">
            <a:noAutofit/>
          </a:bodyPr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292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9141619" cy="1828800"/>
          </a:xfrm>
        </p:spPr>
        <p:txBody>
          <a:bodyPr anchor="t"/>
          <a:lstStyle>
            <a:lvl1pPr algn="l">
              <a:defRPr sz="4400" b="1" cap="none" spc="-1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4419600"/>
            <a:ext cx="9141619" cy="1188720"/>
          </a:xfrm>
        </p:spPr>
        <p:txBody>
          <a:bodyPr anchor="t">
            <a:noAutofit/>
          </a:bodyPr>
          <a:lstStyle>
            <a:lvl1pPr marL="0" indent="0">
              <a:spcBef>
                <a:spcPts val="6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A3CE-2C41-4629-9AED-A9489A6CCA49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0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ChangeAspect="1" noEditPoints="1"/>
          </p:cNvSpPr>
          <p:nvPr userDrawn="1"/>
        </p:nvSpPr>
        <p:spPr bwMode="invGray">
          <a:xfrm>
            <a:off x="11586739" y="6321203"/>
            <a:ext cx="356616" cy="356616"/>
          </a:xfrm>
          <a:custGeom>
            <a:avLst/>
            <a:gdLst>
              <a:gd name="T0" fmla="*/ 864 w 1728"/>
              <a:gd name="T1" fmla="*/ 1728 h 1728"/>
              <a:gd name="T2" fmla="*/ 838 w 1728"/>
              <a:gd name="T3" fmla="*/ 1728 h 1728"/>
              <a:gd name="T4" fmla="*/ 1015 w 1728"/>
              <a:gd name="T5" fmla="*/ 1243 h 1728"/>
              <a:gd name="T6" fmla="*/ 1258 w 1728"/>
              <a:gd name="T7" fmla="*/ 1243 h 1728"/>
              <a:gd name="T8" fmla="*/ 1362 w 1728"/>
              <a:gd name="T9" fmla="*/ 1170 h 1728"/>
              <a:gd name="T10" fmla="*/ 1554 w 1728"/>
              <a:gd name="T11" fmla="*/ 643 h 1728"/>
              <a:gd name="T12" fmla="*/ 1444 w 1728"/>
              <a:gd name="T13" fmla="*/ 487 h 1728"/>
              <a:gd name="T14" fmla="*/ 1107 w 1728"/>
              <a:gd name="T15" fmla="*/ 487 h 1728"/>
              <a:gd name="T16" fmla="*/ 824 w 1728"/>
              <a:gd name="T17" fmla="*/ 1264 h 1728"/>
              <a:gd name="T18" fmla="*/ 824 w 1728"/>
              <a:gd name="T19" fmla="*/ 1264 h 1728"/>
              <a:gd name="T20" fmla="*/ 664 w 1728"/>
              <a:gd name="T21" fmla="*/ 1705 h 1728"/>
              <a:gd name="T22" fmla="*/ 0 w 1728"/>
              <a:gd name="T23" fmla="*/ 864 h 1728"/>
              <a:gd name="T24" fmla="*/ 631 w 1728"/>
              <a:gd name="T25" fmla="*/ 32 h 1728"/>
              <a:gd name="T26" fmla="*/ 465 w 1728"/>
              <a:gd name="T27" fmla="*/ 487 h 1728"/>
              <a:gd name="T28" fmla="*/ 465 w 1728"/>
              <a:gd name="T29" fmla="*/ 487 h 1728"/>
              <a:gd name="T30" fmla="*/ 190 w 1728"/>
              <a:gd name="T31" fmla="*/ 1243 h 1728"/>
              <a:gd name="T32" fmla="*/ 373 w 1728"/>
              <a:gd name="T33" fmla="*/ 1243 h 1728"/>
              <a:gd name="T34" fmla="*/ 607 w 1728"/>
              <a:gd name="T35" fmla="*/ 600 h 1728"/>
              <a:gd name="T36" fmla="*/ 745 w 1728"/>
              <a:gd name="T37" fmla="*/ 600 h 1728"/>
              <a:gd name="T38" fmla="*/ 511 w 1728"/>
              <a:gd name="T39" fmla="*/ 1243 h 1728"/>
              <a:gd name="T40" fmla="*/ 694 w 1728"/>
              <a:gd name="T41" fmla="*/ 1243 h 1728"/>
              <a:gd name="T42" fmla="*/ 912 w 1728"/>
              <a:gd name="T43" fmla="*/ 643 h 1728"/>
              <a:gd name="T44" fmla="*/ 802 w 1728"/>
              <a:gd name="T45" fmla="*/ 487 h 1728"/>
              <a:gd name="T46" fmla="*/ 649 w 1728"/>
              <a:gd name="T47" fmla="*/ 487 h 1728"/>
              <a:gd name="T48" fmla="*/ 825 w 1728"/>
              <a:gd name="T49" fmla="*/ 1 h 1728"/>
              <a:gd name="T50" fmla="*/ 864 w 1728"/>
              <a:gd name="T51" fmla="*/ 0 h 1728"/>
              <a:gd name="T52" fmla="*/ 1728 w 1728"/>
              <a:gd name="T53" fmla="*/ 864 h 1728"/>
              <a:gd name="T54" fmla="*/ 864 w 1728"/>
              <a:gd name="T55" fmla="*/ 1728 h 1728"/>
              <a:gd name="T56" fmla="*/ 1387 w 1728"/>
              <a:gd name="T57" fmla="*/ 600 h 1728"/>
              <a:gd name="T58" fmla="*/ 1249 w 1728"/>
              <a:gd name="T59" fmla="*/ 600 h 1728"/>
              <a:gd name="T60" fmla="*/ 1057 w 1728"/>
              <a:gd name="T61" fmla="*/ 1129 h 1728"/>
              <a:gd name="T62" fmla="*/ 1194 w 1728"/>
              <a:gd name="T63" fmla="*/ 1129 h 1728"/>
              <a:gd name="T64" fmla="*/ 1387 w 1728"/>
              <a:gd name="T65" fmla="*/ 60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8" h="1728">
                <a:moveTo>
                  <a:pt x="864" y="1728"/>
                </a:moveTo>
                <a:cubicBezTo>
                  <a:pt x="856" y="1728"/>
                  <a:pt x="847" y="1728"/>
                  <a:pt x="838" y="1728"/>
                </a:cubicBezTo>
                <a:cubicBezTo>
                  <a:pt x="1015" y="1243"/>
                  <a:pt x="1015" y="1243"/>
                  <a:pt x="1015" y="1243"/>
                </a:cubicBezTo>
                <a:cubicBezTo>
                  <a:pt x="1258" y="1243"/>
                  <a:pt x="1258" y="1243"/>
                  <a:pt x="1258" y="1243"/>
                </a:cubicBezTo>
                <a:cubicBezTo>
                  <a:pt x="1301" y="1243"/>
                  <a:pt x="1347" y="1210"/>
                  <a:pt x="1362" y="1170"/>
                </a:cubicBezTo>
                <a:cubicBezTo>
                  <a:pt x="1554" y="643"/>
                  <a:pt x="1554" y="643"/>
                  <a:pt x="1554" y="643"/>
                </a:cubicBezTo>
                <a:cubicBezTo>
                  <a:pt x="1585" y="557"/>
                  <a:pt x="1536" y="487"/>
                  <a:pt x="1444" y="487"/>
                </a:cubicBezTo>
                <a:cubicBezTo>
                  <a:pt x="1107" y="487"/>
                  <a:pt x="1107" y="487"/>
                  <a:pt x="1107" y="487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664" y="1705"/>
                  <a:pt x="664" y="1705"/>
                  <a:pt x="664" y="1705"/>
                </a:cubicBezTo>
                <a:cubicBezTo>
                  <a:pt x="283" y="1614"/>
                  <a:pt x="0" y="1272"/>
                  <a:pt x="0" y="864"/>
                </a:cubicBezTo>
                <a:cubicBezTo>
                  <a:pt x="0" y="468"/>
                  <a:pt x="267" y="134"/>
                  <a:pt x="631" y="32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190" y="1243"/>
                  <a:pt x="190" y="1243"/>
                  <a:pt x="190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607" y="600"/>
                  <a:pt x="607" y="600"/>
                  <a:pt x="607" y="600"/>
                </a:cubicBezTo>
                <a:cubicBezTo>
                  <a:pt x="745" y="600"/>
                  <a:pt x="745" y="600"/>
                  <a:pt x="745" y="600"/>
                </a:cubicBezTo>
                <a:cubicBezTo>
                  <a:pt x="511" y="1243"/>
                  <a:pt x="511" y="1243"/>
                  <a:pt x="511" y="1243"/>
                </a:cubicBezTo>
                <a:cubicBezTo>
                  <a:pt x="694" y="1243"/>
                  <a:pt x="694" y="1243"/>
                  <a:pt x="694" y="1243"/>
                </a:cubicBezTo>
                <a:cubicBezTo>
                  <a:pt x="912" y="643"/>
                  <a:pt x="912" y="643"/>
                  <a:pt x="912" y="643"/>
                </a:cubicBezTo>
                <a:cubicBezTo>
                  <a:pt x="943" y="557"/>
                  <a:pt x="894" y="487"/>
                  <a:pt x="802" y="487"/>
                </a:cubicBezTo>
                <a:cubicBezTo>
                  <a:pt x="649" y="487"/>
                  <a:pt x="649" y="487"/>
                  <a:pt x="649" y="487"/>
                </a:cubicBezTo>
                <a:cubicBezTo>
                  <a:pt x="825" y="1"/>
                  <a:pt x="825" y="1"/>
                  <a:pt x="825" y="1"/>
                </a:cubicBezTo>
                <a:cubicBezTo>
                  <a:pt x="838" y="1"/>
                  <a:pt x="851" y="0"/>
                  <a:pt x="864" y="0"/>
                </a:cubicBezTo>
                <a:cubicBezTo>
                  <a:pt x="1341" y="0"/>
                  <a:pt x="1728" y="387"/>
                  <a:pt x="1728" y="864"/>
                </a:cubicBezTo>
                <a:cubicBezTo>
                  <a:pt x="1728" y="1341"/>
                  <a:pt x="1341" y="1728"/>
                  <a:pt x="864" y="1728"/>
                </a:cubicBezTo>
                <a:close/>
                <a:moveTo>
                  <a:pt x="1387" y="600"/>
                </a:moveTo>
                <a:cubicBezTo>
                  <a:pt x="1249" y="600"/>
                  <a:pt x="1249" y="600"/>
                  <a:pt x="1249" y="600"/>
                </a:cubicBezTo>
                <a:cubicBezTo>
                  <a:pt x="1057" y="1129"/>
                  <a:pt x="1057" y="1129"/>
                  <a:pt x="1057" y="1129"/>
                </a:cubicBezTo>
                <a:cubicBezTo>
                  <a:pt x="1194" y="1129"/>
                  <a:pt x="1194" y="1129"/>
                  <a:pt x="1194" y="1129"/>
                </a:cubicBezTo>
                <a:lnTo>
                  <a:pt x="1387" y="6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9141619" cy="1828800"/>
          </a:xfrm>
        </p:spPr>
        <p:txBody>
          <a:bodyPr anchor="t"/>
          <a:lstStyle>
            <a:lvl1pPr algn="l">
              <a:defRPr sz="4400" b="1" cap="none" spc="-1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4419600"/>
            <a:ext cx="9141619" cy="1188720"/>
          </a:xfrm>
        </p:spPr>
        <p:txBody>
          <a:bodyPr anchor="t">
            <a:noAutofit/>
          </a:bodyPr>
          <a:lstStyle>
            <a:lvl1pPr marL="0" indent="0">
              <a:spcBef>
                <a:spcPts val="6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EE6965F-7046-4840-8A4A-1B57C283BD7E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0DE720E-C72B-42F0-AD69-52D60E3C60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4053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al Section Header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9141619" cy="1828800"/>
          </a:xfrm>
        </p:spPr>
        <p:txBody>
          <a:bodyPr anchor="t"/>
          <a:lstStyle>
            <a:lvl1pPr algn="l">
              <a:defRPr sz="4400" b="1" cap="none" spc="-1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4840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al Section Header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9141619" cy="1828800"/>
          </a:xfrm>
        </p:spPr>
        <p:txBody>
          <a:bodyPr anchor="t"/>
          <a:lstStyle>
            <a:lvl1pPr algn="l">
              <a:defRPr sz="4400" b="1" cap="none" spc="-1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0758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al Section Header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9141619" cy="1828800"/>
          </a:xfrm>
        </p:spPr>
        <p:txBody>
          <a:bodyPr anchor="t"/>
          <a:lstStyle>
            <a:lvl1pPr algn="l">
              <a:defRPr sz="4400" b="1" cap="none" spc="-1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232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al Section Header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9141619" cy="1828800"/>
          </a:xfrm>
        </p:spPr>
        <p:txBody>
          <a:bodyPr anchor="t"/>
          <a:lstStyle>
            <a:lvl1pPr algn="l">
              <a:defRPr sz="4400" b="1" cap="none" spc="-1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4035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304800"/>
            <a:ext cx="10969943" cy="762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295401"/>
            <a:ext cx="10969943" cy="4800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81825" y="6478524"/>
            <a:ext cx="812588" cy="219456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l">
              <a:defRPr sz="7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0AD7C687-0468-4AB6-A87F-D73E9915F95F}" type="datetime1">
              <a:rPr lang="en-US" smtClean="0"/>
              <a:t>10/14/2015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440" y="6478524"/>
            <a:ext cx="4572000" cy="219456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l">
              <a:defRPr sz="7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1611" y="6478524"/>
            <a:ext cx="304721" cy="219456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r">
              <a:defRPr sz="7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00DE720E-C72B-42F0-AD69-52D60E3C60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logo"/>
          <p:cNvSpPr>
            <a:spLocks noChangeAspect="1" noEditPoints="1"/>
          </p:cNvSpPr>
          <p:nvPr/>
        </p:nvSpPr>
        <p:spPr bwMode="black">
          <a:xfrm>
            <a:off x="11586740" y="6321203"/>
            <a:ext cx="356616" cy="356616"/>
          </a:xfrm>
          <a:custGeom>
            <a:avLst/>
            <a:gdLst>
              <a:gd name="T0" fmla="*/ 864 w 1728"/>
              <a:gd name="T1" fmla="*/ 1728 h 1728"/>
              <a:gd name="T2" fmla="*/ 838 w 1728"/>
              <a:gd name="T3" fmla="*/ 1728 h 1728"/>
              <a:gd name="T4" fmla="*/ 1015 w 1728"/>
              <a:gd name="T5" fmla="*/ 1243 h 1728"/>
              <a:gd name="T6" fmla="*/ 1258 w 1728"/>
              <a:gd name="T7" fmla="*/ 1243 h 1728"/>
              <a:gd name="T8" fmla="*/ 1362 w 1728"/>
              <a:gd name="T9" fmla="*/ 1170 h 1728"/>
              <a:gd name="T10" fmla="*/ 1554 w 1728"/>
              <a:gd name="T11" fmla="*/ 643 h 1728"/>
              <a:gd name="T12" fmla="*/ 1444 w 1728"/>
              <a:gd name="T13" fmla="*/ 487 h 1728"/>
              <a:gd name="T14" fmla="*/ 1107 w 1728"/>
              <a:gd name="T15" fmla="*/ 487 h 1728"/>
              <a:gd name="T16" fmla="*/ 824 w 1728"/>
              <a:gd name="T17" fmla="*/ 1264 h 1728"/>
              <a:gd name="T18" fmla="*/ 824 w 1728"/>
              <a:gd name="T19" fmla="*/ 1264 h 1728"/>
              <a:gd name="T20" fmla="*/ 664 w 1728"/>
              <a:gd name="T21" fmla="*/ 1705 h 1728"/>
              <a:gd name="T22" fmla="*/ 0 w 1728"/>
              <a:gd name="T23" fmla="*/ 864 h 1728"/>
              <a:gd name="T24" fmla="*/ 631 w 1728"/>
              <a:gd name="T25" fmla="*/ 32 h 1728"/>
              <a:gd name="T26" fmla="*/ 465 w 1728"/>
              <a:gd name="T27" fmla="*/ 487 h 1728"/>
              <a:gd name="T28" fmla="*/ 465 w 1728"/>
              <a:gd name="T29" fmla="*/ 487 h 1728"/>
              <a:gd name="T30" fmla="*/ 190 w 1728"/>
              <a:gd name="T31" fmla="*/ 1243 h 1728"/>
              <a:gd name="T32" fmla="*/ 373 w 1728"/>
              <a:gd name="T33" fmla="*/ 1243 h 1728"/>
              <a:gd name="T34" fmla="*/ 607 w 1728"/>
              <a:gd name="T35" fmla="*/ 600 h 1728"/>
              <a:gd name="T36" fmla="*/ 745 w 1728"/>
              <a:gd name="T37" fmla="*/ 600 h 1728"/>
              <a:gd name="T38" fmla="*/ 511 w 1728"/>
              <a:gd name="T39" fmla="*/ 1243 h 1728"/>
              <a:gd name="T40" fmla="*/ 694 w 1728"/>
              <a:gd name="T41" fmla="*/ 1243 h 1728"/>
              <a:gd name="T42" fmla="*/ 912 w 1728"/>
              <a:gd name="T43" fmla="*/ 643 h 1728"/>
              <a:gd name="T44" fmla="*/ 802 w 1728"/>
              <a:gd name="T45" fmla="*/ 487 h 1728"/>
              <a:gd name="T46" fmla="*/ 649 w 1728"/>
              <a:gd name="T47" fmla="*/ 487 h 1728"/>
              <a:gd name="T48" fmla="*/ 825 w 1728"/>
              <a:gd name="T49" fmla="*/ 1 h 1728"/>
              <a:gd name="T50" fmla="*/ 864 w 1728"/>
              <a:gd name="T51" fmla="*/ 0 h 1728"/>
              <a:gd name="T52" fmla="*/ 1728 w 1728"/>
              <a:gd name="T53" fmla="*/ 864 h 1728"/>
              <a:gd name="T54" fmla="*/ 864 w 1728"/>
              <a:gd name="T55" fmla="*/ 1728 h 1728"/>
              <a:gd name="T56" fmla="*/ 1387 w 1728"/>
              <a:gd name="T57" fmla="*/ 600 h 1728"/>
              <a:gd name="T58" fmla="*/ 1249 w 1728"/>
              <a:gd name="T59" fmla="*/ 600 h 1728"/>
              <a:gd name="T60" fmla="*/ 1057 w 1728"/>
              <a:gd name="T61" fmla="*/ 1129 h 1728"/>
              <a:gd name="T62" fmla="*/ 1194 w 1728"/>
              <a:gd name="T63" fmla="*/ 1129 h 1728"/>
              <a:gd name="T64" fmla="*/ 1387 w 1728"/>
              <a:gd name="T65" fmla="*/ 60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8" h="1728">
                <a:moveTo>
                  <a:pt x="864" y="1728"/>
                </a:moveTo>
                <a:cubicBezTo>
                  <a:pt x="856" y="1728"/>
                  <a:pt x="847" y="1728"/>
                  <a:pt x="838" y="1728"/>
                </a:cubicBezTo>
                <a:cubicBezTo>
                  <a:pt x="1015" y="1243"/>
                  <a:pt x="1015" y="1243"/>
                  <a:pt x="1015" y="1243"/>
                </a:cubicBezTo>
                <a:cubicBezTo>
                  <a:pt x="1258" y="1243"/>
                  <a:pt x="1258" y="1243"/>
                  <a:pt x="1258" y="1243"/>
                </a:cubicBezTo>
                <a:cubicBezTo>
                  <a:pt x="1301" y="1243"/>
                  <a:pt x="1347" y="1210"/>
                  <a:pt x="1362" y="1170"/>
                </a:cubicBezTo>
                <a:cubicBezTo>
                  <a:pt x="1554" y="643"/>
                  <a:pt x="1554" y="643"/>
                  <a:pt x="1554" y="643"/>
                </a:cubicBezTo>
                <a:cubicBezTo>
                  <a:pt x="1585" y="557"/>
                  <a:pt x="1536" y="487"/>
                  <a:pt x="1444" y="487"/>
                </a:cubicBezTo>
                <a:cubicBezTo>
                  <a:pt x="1107" y="487"/>
                  <a:pt x="1107" y="487"/>
                  <a:pt x="1107" y="487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664" y="1705"/>
                  <a:pt x="664" y="1705"/>
                  <a:pt x="664" y="1705"/>
                </a:cubicBezTo>
                <a:cubicBezTo>
                  <a:pt x="283" y="1614"/>
                  <a:pt x="0" y="1272"/>
                  <a:pt x="0" y="864"/>
                </a:cubicBezTo>
                <a:cubicBezTo>
                  <a:pt x="0" y="468"/>
                  <a:pt x="267" y="134"/>
                  <a:pt x="631" y="32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190" y="1243"/>
                  <a:pt x="190" y="1243"/>
                  <a:pt x="190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607" y="600"/>
                  <a:pt x="607" y="600"/>
                  <a:pt x="607" y="600"/>
                </a:cubicBezTo>
                <a:cubicBezTo>
                  <a:pt x="745" y="600"/>
                  <a:pt x="745" y="600"/>
                  <a:pt x="745" y="600"/>
                </a:cubicBezTo>
                <a:cubicBezTo>
                  <a:pt x="511" y="1243"/>
                  <a:pt x="511" y="1243"/>
                  <a:pt x="511" y="1243"/>
                </a:cubicBezTo>
                <a:cubicBezTo>
                  <a:pt x="694" y="1243"/>
                  <a:pt x="694" y="1243"/>
                  <a:pt x="694" y="1243"/>
                </a:cubicBezTo>
                <a:cubicBezTo>
                  <a:pt x="912" y="643"/>
                  <a:pt x="912" y="643"/>
                  <a:pt x="912" y="643"/>
                </a:cubicBezTo>
                <a:cubicBezTo>
                  <a:pt x="943" y="557"/>
                  <a:pt x="894" y="487"/>
                  <a:pt x="802" y="487"/>
                </a:cubicBezTo>
                <a:cubicBezTo>
                  <a:pt x="649" y="487"/>
                  <a:pt x="649" y="487"/>
                  <a:pt x="649" y="487"/>
                </a:cubicBezTo>
                <a:cubicBezTo>
                  <a:pt x="825" y="1"/>
                  <a:pt x="825" y="1"/>
                  <a:pt x="825" y="1"/>
                </a:cubicBezTo>
                <a:cubicBezTo>
                  <a:pt x="838" y="1"/>
                  <a:pt x="851" y="0"/>
                  <a:pt x="864" y="0"/>
                </a:cubicBezTo>
                <a:cubicBezTo>
                  <a:pt x="1341" y="0"/>
                  <a:pt x="1728" y="387"/>
                  <a:pt x="1728" y="864"/>
                </a:cubicBezTo>
                <a:cubicBezTo>
                  <a:pt x="1728" y="1341"/>
                  <a:pt x="1341" y="1728"/>
                  <a:pt x="864" y="1728"/>
                </a:cubicBezTo>
                <a:close/>
                <a:moveTo>
                  <a:pt x="1387" y="600"/>
                </a:moveTo>
                <a:cubicBezTo>
                  <a:pt x="1249" y="600"/>
                  <a:pt x="1249" y="600"/>
                  <a:pt x="1249" y="600"/>
                </a:cubicBezTo>
                <a:cubicBezTo>
                  <a:pt x="1057" y="1129"/>
                  <a:pt x="1057" y="1129"/>
                  <a:pt x="1057" y="1129"/>
                </a:cubicBezTo>
                <a:cubicBezTo>
                  <a:pt x="1194" y="1129"/>
                  <a:pt x="1194" y="1129"/>
                  <a:pt x="1194" y="1129"/>
                </a:cubicBezTo>
                <a:lnTo>
                  <a:pt x="1387" y="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47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73" r:id="rId3"/>
    <p:sldLayoutId id="2147483651" r:id="rId4"/>
    <p:sldLayoutId id="2147483661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62" r:id="rId11"/>
    <p:sldLayoutId id="2147483650" r:id="rId12"/>
    <p:sldLayoutId id="2147483663" r:id="rId13"/>
    <p:sldLayoutId id="2147483664" r:id="rId14"/>
    <p:sldLayoutId id="2147483654" r:id="rId15"/>
    <p:sldLayoutId id="2147483665" r:id="rId16"/>
    <p:sldLayoutId id="2147483655" r:id="rId17"/>
    <p:sldLayoutId id="2147483652" r:id="rId18"/>
    <p:sldLayoutId id="2147483653" r:id="rId19"/>
    <p:sldLayoutId id="2147483666" r:id="rId20"/>
    <p:sldLayoutId id="2147483667" r:id="rId21"/>
    <p:sldLayoutId id="2147483668" r:id="rId22"/>
    <p:sldLayoutId id="2147483669" r:id="rId23"/>
    <p:sldLayoutId id="2147483656" r:id="rId24"/>
    <p:sldLayoutId id="2147483657" r:id="rId25"/>
    <p:sldLayoutId id="2147483670" r:id="rId26"/>
    <p:sldLayoutId id="2147483671" r:id="rId27"/>
    <p:sldLayoutId id="2147483672" r:id="rId28"/>
    <p:sldLayoutId id="2147483658" r:id="rId29"/>
    <p:sldLayoutId id="2147483659" r:id="rId30"/>
    <p:sldLayoutId id="2147483769" r:id="rId31"/>
    <p:sldLayoutId id="2147483770" r:id="rId32"/>
    <p:sldLayoutId id="2147483771" r:id="rId33"/>
    <p:sldLayoutId id="2147483772" r:id="rId3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tx1"/>
        </a:buClr>
        <a:buFont typeface="HP Simplified" panose="020B0604020204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olnarg/dead0007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4.mov"/><Relationship Id="rId1" Type="http://schemas.microsoft.com/office/2007/relationships/media" Target="../media/media4.mov"/><Relationship Id="rId4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molnarg.github.io/cve-2014-0521/#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labs.mwrinfosecurity.com/system/assets/979/original/Why_bother_assessing_popular_software.pdf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Abusing Adobe Reader’s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JavaScript APIs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600" dirty="0" smtClean="0">
              <a:latin typeface="+mn-lt"/>
            </a:endParaRPr>
          </a:p>
          <a:p>
            <a:r>
              <a:rPr lang="en-US" sz="1600" dirty="0" smtClean="0">
                <a:latin typeface="+mn-lt"/>
              </a:rPr>
              <a:t>Matt </a:t>
            </a:r>
            <a:r>
              <a:rPr lang="en-US" sz="1600" dirty="0" err="1" smtClean="0">
                <a:latin typeface="+mn-lt"/>
              </a:rPr>
              <a:t>Molinyawe</a:t>
            </a:r>
            <a:r>
              <a:rPr lang="en-US" sz="1600" dirty="0" smtClean="0">
                <a:latin typeface="+mn-lt"/>
              </a:rPr>
              <a:t>, </a:t>
            </a:r>
            <a:r>
              <a:rPr lang="en-US" sz="1600" dirty="0" smtClean="0">
                <a:latin typeface="+mn-lt"/>
                <a:cs typeface="Courier New"/>
              </a:rPr>
              <a:t>Security Researcher</a:t>
            </a:r>
            <a:endParaRPr lang="en-US" sz="1600" dirty="0" smtClean="0">
              <a:latin typeface="+mn-lt"/>
            </a:endParaRPr>
          </a:p>
          <a:p>
            <a:r>
              <a:rPr lang="en-US" sz="1600" dirty="0" err="1" smtClean="0">
                <a:latin typeface="+mn-lt"/>
              </a:rPr>
              <a:t>Jasiel</a:t>
            </a:r>
            <a:r>
              <a:rPr lang="en-US" sz="1600" dirty="0" smtClean="0">
                <a:latin typeface="+mn-lt"/>
              </a:rPr>
              <a:t> Spelman, Security Researcher</a:t>
            </a:r>
            <a:endParaRPr lang="en-US" sz="1600" dirty="0">
              <a:latin typeface="+mn-lt"/>
            </a:endParaRPr>
          </a:p>
          <a:p>
            <a:endParaRPr lang="en-US" dirty="0"/>
          </a:p>
        </p:txBody>
      </p:sp>
      <p:pic>
        <p:nvPicPr>
          <p:cNvPr id="3" name="Picture 2" descr="HP_ZeroDay_Logomark-White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412" y="904461"/>
            <a:ext cx="5113130" cy="153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80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Attack Surface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10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Insights Into Reader’s JavaScript API’s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Privileged vs Non-Privileged contexts are defined in the JS API documentation: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 lot of API’s are privileged and cannot be executed from non-privileged contexts:</a:t>
            </a:r>
          </a:p>
        </p:txBody>
      </p:sp>
      <p:pic>
        <p:nvPicPr>
          <p:cNvPr id="6" name="Picture 5" descr="priv_vs_non_priv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362" y="2057400"/>
            <a:ext cx="9182100" cy="1422400"/>
          </a:xfrm>
          <a:prstGeom prst="rect">
            <a:avLst/>
          </a:prstGeom>
        </p:spPr>
      </p:pic>
      <p:pic>
        <p:nvPicPr>
          <p:cNvPr id="7" name="Picture 6" descr="launchURL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5" b="444"/>
          <a:stretch/>
        </p:blipFill>
        <p:spPr>
          <a:xfrm>
            <a:off x="2017712" y="4223600"/>
            <a:ext cx="8153400" cy="201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0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Attack Surface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11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Insights Into Reader’s JavaScript API’s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Privileged API’s warning example from a non-privileged context:</a:t>
            </a:r>
            <a:endParaRPr lang="en-US" dirty="0"/>
          </a:p>
        </p:txBody>
      </p:sp>
      <p:pic>
        <p:nvPicPr>
          <p:cNvPr id="6" name="Picture 5" descr="launchURL_warni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962" y="2362200"/>
            <a:ext cx="69469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2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Trusted Functions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12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Executing privileged methods in a non-privileged context</a:t>
            </a:r>
            <a:endParaRPr lang="en-US" dirty="0"/>
          </a:p>
        </p:txBody>
      </p:sp>
      <p:pic>
        <p:nvPicPr>
          <p:cNvPr id="6" name="Content Placeholder 5" descr="SampleTrustedFunction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262" y="2565400"/>
            <a:ext cx="9258300" cy="26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4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Attack Surface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13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Folder-Level Scripts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Scripts stored in the JavaScript folder inside the Acrobat/Reader folder</a:t>
            </a:r>
          </a:p>
          <a:p>
            <a:r>
              <a:rPr lang="en-US" dirty="0" smtClean="0"/>
              <a:t>Used to implement functions for automation purposes</a:t>
            </a:r>
          </a:p>
          <a:p>
            <a:r>
              <a:rPr lang="en-US" dirty="0" smtClean="0"/>
              <a:t>Contains Trusted functions that execute privileged API’s</a:t>
            </a:r>
          </a:p>
          <a:p>
            <a:r>
              <a:rPr lang="en-US" dirty="0" smtClean="0"/>
              <a:t>By default Acrobat/Reader ships with </a:t>
            </a:r>
            <a:r>
              <a:rPr lang="en-US" dirty="0" err="1" smtClean="0"/>
              <a:t>JSByteCodeWin.bin</a:t>
            </a:r>
            <a:endParaRPr lang="en-US" dirty="0" smtClean="0"/>
          </a:p>
          <a:p>
            <a:r>
              <a:rPr lang="en-US" dirty="0" err="1" smtClean="0"/>
              <a:t>JSByteCodeWin.bin</a:t>
            </a:r>
            <a:r>
              <a:rPr lang="en-US" dirty="0" smtClean="0"/>
              <a:t> is loaded when Acrobat/Reader starts up</a:t>
            </a:r>
          </a:p>
          <a:p>
            <a:r>
              <a:rPr lang="en-US" dirty="0" smtClean="0"/>
              <a:t>It’s loaded inside Root, and exposed to the Doc when a document is open</a:t>
            </a:r>
          </a:p>
        </p:txBody>
      </p:sp>
      <p:pic>
        <p:nvPicPr>
          <p:cNvPr id="6" name="Picture 5" descr="JSByteCodeW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762" y="4114800"/>
            <a:ext cx="7861300" cy="237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69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Attack Surface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14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Decompiling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JSByteCodeWin.bin</a:t>
            </a:r>
            <a:r>
              <a:rPr lang="en-US" dirty="0"/>
              <a:t> </a:t>
            </a:r>
            <a:r>
              <a:rPr lang="en-US" dirty="0" smtClean="0"/>
              <a:t>is </a:t>
            </a:r>
            <a:r>
              <a:rPr lang="en-US" dirty="0"/>
              <a:t>compiled into </a:t>
            </a:r>
            <a:r>
              <a:rPr lang="en-US" dirty="0" err="1"/>
              <a:t>SpiderMoney</a:t>
            </a:r>
            <a:r>
              <a:rPr lang="en-US" dirty="0"/>
              <a:t> 1.8 XDR </a:t>
            </a:r>
            <a:r>
              <a:rPr lang="en-US" dirty="0" err="1" smtClean="0"/>
              <a:t>bytecode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err="1"/>
              <a:t>JSByteCodeWin.bin</a:t>
            </a:r>
            <a:r>
              <a:rPr lang="en-US" dirty="0"/>
              <a:t> contains interesting </a:t>
            </a:r>
            <a:r>
              <a:rPr lang="en-US" b="1" dirty="0"/>
              <a:t>Trusted </a:t>
            </a:r>
            <a:r>
              <a:rPr lang="en-US" dirty="0" smtClean="0"/>
              <a:t>functions</a:t>
            </a:r>
          </a:p>
          <a:p>
            <a:r>
              <a:rPr lang="en-US" dirty="0" err="1" smtClean="0"/>
              <a:t>Molnarg</a:t>
            </a:r>
            <a:r>
              <a:rPr lang="en-US" dirty="0" smtClean="0"/>
              <a:t> was kind enough to publish a </a:t>
            </a:r>
            <a:r>
              <a:rPr lang="en-US" dirty="0" err="1" smtClean="0"/>
              <a:t>decompiler</a:t>
            </a:r>
            <a:r>
              <a:rPr lang="en-US" dirty="0" smtClean="0"/>
              <a:t> for </a:t>
            </a:r>
            <a:r>
              <a:rPr lang="en-US" dirty="0" err="1" smtClean="0"/>
              <a:t>SpiderMonkey</a:t>
            </a:r>
            <a:endParaRPr lang="en-US" dirty="0" smtClean="0"/>
          </a:p>
          <a:p>
            <a:pPr lvl="1"/>
            <a:r>
              <a:rPr lang="en-US" dirty="0">
                <a:hlinkClick r:id="rId3"/>
              </a:rPr>
              <a:t>https://github.com/molnarg/</a:t>
            </a:r>
            <a:r>
              <a:rPr lang="en-US" dirty="0" smtClean="0">
                <a:hlinkClick r:id="rId3"/>
              </a:rPr>
              <a:t>dead0007</a:t>
            </a:r>
            <a:endParaRPr lang="en-US" dirty="0" smtClean="0"/>
          </a:p>
          <a:p>
            <a:pPr lvl="1"/>
            <a:r>
              <a:rPr lang="en-US" dirty="0"/>
              <a:t>Usage: ./dead0007 </a:t>
            </a:r>
            <a:r>
              <a:rPr lang="en-US" dirty="0" err="1" smtClean="0"/>
              <a:t>JSByteCodeWin.bin</a:t>
            </a:r>
            <a:r>
              <a:rPr lang="en-US" dirty="0" smtClean="0"/>
              <a:t> &gt; </a:t>
            </a:r>
            <a:r>
              <a:rPr lang="en-US" dirty="0" err="1" smtClean="0"/>
              <a:t>output.js</a:t>
            </a:r>
            <a:endParaRPr lang="en-US" dirty="0" smtClean="0"/>
          </a:p>
          <a:p>
            <a:pPr lvl="1"/>
            <a:r>
              <a:rPr lang="en-US" dirty="0" smtClean="0"/>
              <a:t>Output needs to be prettified</a:t>
            </a:r>
          </a:p>
          <a:p>
            <a:pPr lvl="1"/>
            <a:r>
              <a:rPr lang="en-US" dirty="0" smtClean="0"/>
              <a:t>~27,000 lines of </a:t>
            </a:r>
            <a:r>
              <a:rPr lang="en-US" dirty="0" err="1" smtClean="0"/>
              <a:t>Javascript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pic>
        <p:nvPicPr>
          <p:cNvPr id="6" name="Picture 5" descr="Some_decompiled_Cod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4191000"/>
            <a:ext cx="10439400" cy="207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1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Discovery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22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16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JavaScript Implicit Method Calls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212" y="2133600"/>
            <a:ext cx="9556468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05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17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JavaScript Method/Property Overloading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/>
              <a:t>__</a:t>
            </a:r>
            <a:r>
              <a:rPr lang="en-US" dirty="0" err="1"/>
              <a:t>defineGetter</a:t>
            </a:r>
            <a:r>
              <a:rPr lang="en-US" dirty="0"/>
              <a:t>__ and __</a:t>
            </a:r>
            <a:r>
              <a:rPr lang="en-US" dirty="0" err="1"/>
              <a:t>defineSetter</a:t>
            </a:r>
            <a:r>
              <a:rPr lang="en-US" dirty="0" smtClean="0"/>
              <a:t>__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91" y="3263898"/>
            <a:ext cx="10380842" cy="33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4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18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JavaScript Method/Property Overloading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__proto__</a:t>
            </a:r>
          </a:p>
          <a:p>
            <a:pPr>
              <a:buFont typeface="Arial"/>
              <a:buChar char="•"/>
            </a:pPr>
            <a:endParaRPr lang="en-US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253" y="2905118"/>
            <a:ext cx="6100319" cy="104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0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19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Code Auditing for Overloading Opportunities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Search for ‘</a:t>
            </a:r>
            <a:r>
              <a:rPr lang="en-US" dirty="0" err="1" smtClean="0"/>
              <a:t>eval</a:t>
            </a:r>
            <a:r>
              <a:rPr lang="en-US" dirty="0" smtClean="0"/>
              <a:t>’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11" y="2514455"/>
            <a:ext cx="11710002" cy="281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0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Introduction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Understanding the Attack Surface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Vulnerability Discovery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Constructing the Exploit</a:t>
            </a:r>
          </a:p>
        </p:txBody>
      </p:sp>
    </p:spTree>
    <p:extLst>
      <p:ext uri="{BB962C8B-B14F-4D97-AF65-F5344CB8AC3E}">
        <p14:creationId xmlns:p14="http://schemas.microsoft.com/office/powerpoint/2010/main" val="277931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20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Code Auditing for Overloading Opportunities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Search for ‘</a:t>
            </a:r>
            <a:r>
              <a:rPr lang="en-US" dirty="0" err="1" smtClean="0"/>
              <a:t>app.beginPriv</a:t>
            </a:r>
            <a:r>
              <a:rPr lang="en-US" dirty="0" smtClean="0"/>
              <a:t>(“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980" y="2133600"/>
            <a:ext cx="6878864" cy="447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09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21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Achieving System-Level eval()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Overload property access with a custom function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14" y="2419323"/>
            <a:ext cx="10284137" cy="2781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94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22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Executing Privileged APIs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Replace a property with a privileged function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71" y="2759062"/>
            <a:ext cx="10685082" cy="133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0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23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Vulnerability Chaining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Set up the system-level </a:t>
            </a:r>
            <a:r>
              <a:rPr lang="en-US" dirty="0" err="1" smtClean="0"/>
              <a:t>eval</a:t>
            </a:r>
            <a:r>
              <a:rPr lang="en-US" dirty="0" smtClean="0"/>
              <a:t> such that it executes the bulk of the payload</a:t>
            </a:r>
          </a:p>
          <a:p>
            <a:pPr>
              <a:buFont typeface="Arial"/>
              <a:buChar char="•"/>
            </a:pPr>
            <a:r>
              <a:rPr lang="en-US" dirty="0" smtClean="0"/>
              <a:t>Create the replacement attribute such that it now calls a privileged API</a:t>
            </a:r>
          </a:p>
          <a:p>
            <a:pPr>
              <a:buFont typeface="Arial"/>
              <a:buChar char="•"/>
            </a:pPr>
            <a:r>
              <a:rPr lang="en-US" dirty="0" smtClean="0"/>
              <a:t>Trigger the call</a:t>
            </a:r>
          </a:p>
        </p:txBody>
      </p:sp>
    </p:spTree>
    <p:extLst>
      <p:ext uri="{BB962C8B-B14F-4D97-AF65-F5344CB8AC3E}">
        <p14:creationId xmlns:p14="http://schemas.microsoft.com/office/powerpoint/2010/main" val="149426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24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Proof of Concept – CVE-2015-3073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12" y="1905000"/>
            <a:ext cx="8238103" cy="412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49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Behavior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25</a:t>
            </a:fld>
            <a:endParaRPr lang="en-US"/>
          </a:p>
        </p:txBody>
      </p:sp>
      <p:pic>
        <p:nvPicPr>
          <p:cNvPr id="6" name="sampl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49575" y="1676400"/>
            <a:ext cx="6289675" cy="4419600"/>
          </a:xfrm>
        </p:spPr>
      </p:pic>
    </p:spTree>
    <p:extLst>
      <p:ext uri="{BB962C8B-B14F-4D97-AF65-F5344CB8AC3E}">
        <p14:creationId xmlns:p14="http://schemas.microsoft.com/office/powerpoint/2010/main" val="206894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Privilege </a:t>
            </a:r>
            <a:r>
              <a:rPr lang="en-US" dirty="0" smtClean="0"/>
              <a:t>Escalation Exploit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26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exploi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8225" y="1676400"/>
            <a:ext cx="7572375" cy="4419600"/>
          </a:xfrm>
        </p:spPr>
      </p:pic>
    </p:spTree>
    <p:extLst>
      <p:ext uri="{BB962C8B-B14F-4D97-AF65-F5344CB8AC3E}">
        <p14:creationId xmlns:p14="http://schemas.microsoft.com/office/powerpoint/2010/main" val="101219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27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Adobe Reader 11.0.10 – Before Patch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2" b="1"/>
          <a:stretch/>
        </p:blipFill>
        <p:spPr>
          <a:xfrm>
            <a:off x="4027121" y="1676400"/>
            <a:ext cx="4134583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8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smtClean="0"/>
              <a:t>Adobe Reader DC – After Patch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038" y="1676400"/>
            <a:ext cx="4290748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18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Vulnerability Discovery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Recap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achieve a JavaScript bypass we need to</a:t>
            </a:r>
          </a:p>
          <a:p>
            <a:r>
              <a:rPr lang="en-US" dirty="0" smtClean="0"/>
              <a:t>Achieve execution within the system context</a:t>
            </a:r>
          </a:p>
          <a:p>
            <a:r>
              <a:rPr lang="en-US" dirty="0" smtClean="0"/>
              <a:t>Escalate privileges by overriding an object method</a:t>
            </a:r>
          </a:p>
          <a:p>
            <a:pPr lvl="1"/>
            <a:r>
              <a:rPr lang="en-US" dirty="0" smtClean="0"/>
              <a:t>Must be in a privileged block within a trusted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86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4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Exploit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95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exploit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31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Overview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Research triggered from https</a:t>
            </a:r>
            <a:r>
              <a:rPr lang="en-US" dirty="0"/>
              <a:t>://helpx.adobe.com/security/products/reader/apsb14-15.</a:t>
            </a:r>
            <a:r>
              <a:rPr lang="en-US" dirty="0" smtClean="0"/>
              <a:t>html: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sz="1400" dirty="0" smtClean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Challenge:  Gain Remote Code Execution through the bypass issue</a:t>
            </a:r>
          </a:p>
          <a:p>
            <a:pPr>
              <a:buFont typeface="Arial"/>
              <a:buChar char="•"/>
            </a:pPr>
            <a:r>
              <a:rPr lang="en-US" dirty="0" smtClean="0"/>
              <a:t>We might be able to do that through the JS API’s that we know about</a:t>
            </a:r>
          </a:p>
        </p:txBody>
      </p:sp>
      <p:pic>
        <p:nvPicPr>
          <p:cNvPr id="5" name="Picture 4" descr="CVE-2014-052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412" y="2273300"/>
            <a:ext cx="7594600" cy="6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52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exploit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32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Because documentation sucks..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 smtClean="0"/>
              <a:t>We needed to find a way to dump a file on disk</a:t>
            </a:r>
          </a:p>
          <a:p>
            <a:r>
              <a:rPr lang="en-US" sz="1400" dirty="0" smtClean="0"/>
              <a:t>The file can be of any type (try to avoid restrictions)</a:t>
            </a:r>
          </a:p>
          <a:p>
            <a:r>
              <a:rPr lang="en-US" sz="1400" dirty="0" smtClean="0"/>
              <a:t>Let’s have a look at the </a:t>
            </a:r>
            <a:r>
              <a:rPr lang="en-US" sz="1400" dirty="0" err="1" smtClean="0"/>
              <a:t>Collab</a:t>
            </a:r>
            <a:r>
              <a:rPr lang="en-US" sz="1400" dirty="0" smtClean="0"/>
              <a:t> object…through the JS API from Adobe:</a:t>
            </a:r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pic>
        <p:nvPicPr>
          <p:cNvPr id="6" name="Picture 5" descr="Collab_API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2"/>
          <a:stretch/>
        </p:blipFill>
        <p:spPr>
          <a:xfrm>
            <a:off x="531812" y="2743200"/>
            <a:ext cx="8610600" cy="1092200"/>
          </a:xfrm>
          <a:prstGeom prst="rect">
            <a:avLst/>
          </a:prstGeom>
        </p:spPr>
      </p:pic>
      <p:pic>
        <p:nvPicPr>
          <p:cNvPr id="7" name="Picture 6" descr="Collab_method_coun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4572000"/>
            <a:ext cx="102616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exploit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33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“If you want to keep a secret, you must also hide it from yourself</a:t>
            </a:r>
            <a:r>
              <a:rPr lang="en-US" dirty="0" smtClean="0"/>
              <a:t>.” – G. Orwell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 smtClean="0"/>
              <a:t>From all the 128 undocumented methods, the </a:t>
            </a:r>
            <a:r>
              <a:rPr lang="en-US" sz="1400" dirty="0" err="1" smtClean="0"/>
              <a:t>Collab.uri</a:t>
            </a:r>
            <a:r>
              <a:rPr lang="en-US" sz="1400" dirty="0" smtClean="0"/>
              <a:t>* family is specifically interesting:</a:t>
            </a:r>
          </a:p>
          <a:p>
            <a:pPr lvl="1"/>
            <a:endParaRPr lang="en-US" dirty="0"/>
          </a:p>
        </p:txBody>
      </p:sp>
      <p:pic>
        <p:nvPicPr>
          <p:cNvPr id="6" name="Picture 5" descr="Collab_uri_Famil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12" y="2057400"/>
            <a:ext cx="41783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18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exploit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34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“The more you leave out, the more you highlight what you leave in.” </a:t>
            </a:r>
            <a:r>
              <a:rPr lang="en-US" dirty="0" smtClean="0"/>
              <a:t> - H. Green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 smtClean="0"/>
              <a:t>Too good to be true, so I consulted uncle Google before digging more: </a:t>
            </a:r>
          </a:p>
          <a:p>
            <a:endParaRPr lang="en-US" dirty="0"/>
          </a:p>
        </p:txBody>
      </p:sp>
      <p:pic>
        <p:nvPicPr>
          <p:cNvPr id="6" name="Picture 5" descr="Collab_uriPutDat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12" y="2057400"/>
            <a:ext cx="7772400" cy="440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04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exploit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35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Show me what you got...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 smtClean="0"/>
              <a:t>Quick overview of the interesting methods:</a:t>
            </a:r>
          </a:p>
          <a:p>
            <a:endParaRPr lang="en-US" dirty="0"/>
          </a:p>
        </p:txBody>
      </p:sp>
      <p:pic>
        <p:nvPicPr>
          <p:cNvPr id="8" name="Picture 7" descr="uri_Family_arg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981200"/>
            <a:ext cx="5943600" cy="4191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8304" y="1779905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endParaRPr lang="en-US" dirty="0" err="1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04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exploit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36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 of the </a:t>
            </a:r>
            <a:r>
              <a:rPr lang="en-US" dirty="0" err="1" smtClean="0"/>
              <a:t>Collab.uri</a:t>
            </a:r>
            <a:r>
              <a:rPr lang="en-US" dirty="0" smtClean="0"/>
              <a:t>* API’s:</a:t>
            </a:r>
          </a:p>
          <a:p>
            <a:pPr lvl="1"/>
            <a:r>
              <a:rPr lang="en-US" dirty="0" smtClean="0"/>
              <a:t>The API’s are used for “Collaboration”</a:t>
            </a:r>
          </a:p>
          <a:p>
            <a:pPr lvl="1"/>
            <a:r>
              <a:rPr lang="en-US" dirty="0" err="1" smtClean="0"/>
              <a:t>uriDeleteFolder</a:t>
            </a:r>
            <a:r>
              <a:rPr lang="en-US" dirty="0" smtClean="0"/>
              <a:t>/</a:t>
            </a:r>
            <a:r>
              <a:rPr lang="en-US" dirty="0" err="1" smtClean="0"/>
              <a:t>uriDeleteFile</a:t>
            </a:r>
            <a:r>
              <a:rPr lang="en-US" dirty="0" smtClean="0"/>
              <a:t>/</a:t>
            </a:r>
            <a:r>
              <a:rPr lang="en-US" dirty="0" err="1" smtClean="0"/>
              <a:t>uriPutData</a:t>
            </a:r>
            <a:r>
              <a:rPr lang="en-US" dirty="0" smtClean="0"/>
              <a:t>/</a:t>
            </a:r>
            <a:r>
              <a:rPr lang="en-US" dirty="0" err="1" smtClean="0"/>
              <a:t>uriCreateFolder</a:t>
            </a:r>
            <a:r>
              <a:rPr lang="en-US" dirty="0" smtClean="0"/>
              <a:t> are privileged API’s</a:t>
            </a:r>
          </a:p>
          <a:p>
            <a:pPr lvl="1"/>
            <a:r>
              <a:rPr lang="en-US" dirty="0" err="1" smtClean="0"/>
              <a:t>uriEnumerateFiles</a:t>
            </a:r>
            <a:r>
              <a:rPr lang="en-US" dirty="0" smtClean="0"/>
              <a:t> is NOT privileged</a:t>
            </a:r>
          </a:p>
          <a:p>
            <a:pPr lvl="1"/>
            <a:r>
              <a:rPr lang="en-US" dirty="0" smtClean="0"/>
              <a:t>The </a:t>
            </a:r>
            <a:r>
              <a:rPr lang="en-US" dirty="0" err="1" smtClean="0"/>
              <a:t>Collab.uri</a:t>
            </a:r>
            <a:r>
              <a:rPr lang="en-US" dirty="0" smtClean="0"/>
              <a:t>* methods take a URI path as an argument (at least)</a:t>
            </a:r>
          </a:p>
          <a:p>
            <a:pPr lvl="1"/>
            <a:r>
              <a:rPr lang="en-US" dirty="0" smtClean="0"/>
              <a:t>The path expected should be a UNC path</a:t>
            </a:r>
          </a:p>
          <a:p>
            <a:pPr lvl="1"/>
            <a:r>
              <a:rPr lang="en-US" dirty="0" smtClean="0"/>
              <a:t>The UNC path should start with </a:t>
            </a:r>
            <a:r>
              <a:rPr lang="en-US" dirty="0" err="1" smtClean="0"/>
              <a:t>smb</a:t>
            </a:r>
            <a:r>
              <a:rPr lang="en-US" dirty="0" smtClean="0"/>
              <a:t>:// or file://</a:t>
            </a:r>
          </a:p>
          <a:p>
            <a:pPr marL="228600" lvl="1" indent="0">
              <a:buNone/>
            </a:pPr>
            <a:endParaRPr lang="en-US" dirty="0" smtClean="0"/>
          </a:p>
          <a:p>
            <a:r>
              <a:rPr lang="en-US" dirty="0" smtClean="0"/>
              <a:t>The API’s fail to:</a:t>
            </a:r>
          </a:p>
          <a:p>
            <a:pPr lvl="1"/>
            <a:r>
              <a:rPr lang="en-US" dirty="0" smtClean="0"/>
              <a:t>Sanitize the UNC path (</a:t>
            </a:r>
            <a:r>
              <a:rPr lang="en-US" dirty="0" err="1" smtClean="0"/>
              <a:t>smb</a:t>
            </a:r>
            <a:r>
              <a:rPr lang="en-US" dirty="0" smtClean="0"/>
              <a:t>://</a:t>
            </a:r>
            <a:r>
              <a:rPr lang="en-US" dirty="0" err="1" smtClean="0"/>
              <a:t>localhost</a:t>
            </a:r>
            <a:r>
              <a:rPr lang="en-US" dirty="0" smtClean="0"/>
              <a:t>/C$/XXX works)</a:t>
            </a:r>
            <a:endParaRPr lang="en-US" dirty="0"/>
          </a:p>
          <a:p>
            <a:pPr lvl="1"/>
            <a:r>
              <a:rPr lang="en-US" dirty="0" smtClean="0"/>
              <a:t>Check the </a:t>
            </a:r>
            <a:r>
              <a:rPr lang="en-US" dirty="0" err="1" smtClean="0"/>
              <a:t>filetype</a:t>
            </a:r>
            <a:r>
              <a:rPr lang="en-US" dirty="0" smtClean="0"/>
              <a:t> of the filename to be written on disk (in the case of </a:t>
            </a:r>
            <a:r>
              <a:rPr lang="en-US" dirty="0" err="1" smtClean="0"/>
              <a:t>uriPutData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Check the content of </a:t>
            </a:r>
            <a:r>
              <a:rPr lang="en-US" dirty="0" err="1" smtClean="0"/>
              <a:t>oData</a:t>
            </a:r>
            <a:r>
              <a:rPr lang="en-US" dirty="0" smtClean="0"/>
              <a:t> object to be dumped (in the case of </a:t>
            </a:r>
            <a:r>
              <a:rPr lang="en-US" dirty="0" err="1" smtClean="0"/>
              <a:t>uriPutData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30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exploit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37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we have so far:</a:t>
            </a:r>
          </a:p>
          <a:p>
            <a:pPr lvl="1"/>
            <a:r>
              <a:rPr lang="en-US" dirty="0" smtClean="0"/>
              <a:t>We can dump files on disk using the </a:t>
            </a:r>
            <a:r>
              <a:rPr lang="en-US" dirty="0" err="1" smtClean="0"/>
              <a:t>Collab.uriPutData</a:t>
            </a:r>
            <a:r>
              <a:rPr lang="en-US" dirty="0" smtClean="0"/>
              <a:t>() method</a:t>
            </a:r>
          </a:p>
          <a:p>
            <a:pPr lvl="1"/>
            <a:r>
              <a:rPr lang="en-US" dirty="0" smtClean="0"/>
              <a:t>The file contents that we want to dump should be passed as an </a:t>
            </a:r>
            <a:r>
              <a:rPr lang="en-US" dirty="0" err="1" smtClean="0"/>
              <a:t>oData</a:t>
            </a:r>
            <a:r>
              <a:rPr lang="en-US" dirty="0" smtClean="0"/>
              <a:t> object</a:t>
            </a:r>
          </a:p>
          <a:p>
            <a:pPr lvl="1"/>
            <a:r>
              <a:rPr lang="en-US" dirty="0" smtClean="0"/>
              <a:t>Stream objects do work!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237" y="3219450"/>
            <a:ext cx="96583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5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exploit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38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We can attach files in PDF documents and extract the contents</a:t>
            </a:r>
          </a:p>
          <a:p>
            <a:pPr lvl="1"/>
            <a:r>
              <a:rPr lang="en-US" dirty="0"/>
              <a:t>We should chain the </a:t>
            </a:r>
            <a:r>
              <a:rPr lang="en-US" dirty="0" err="1"/>
              <a:t>uriPutData</a:t>
            </a:r>
            <a:r>
              <a:rPr lang="en-US" dirty="0"/>
              <a:t> call with one of the bypasses that we discussed earlier</a:t>
            </a:r>
          </a:p>
          <a:p>
            <a:pPr marL="228600" lvl="1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Then what ? How can we get RCE? Actually there are two obvious ways...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31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exploit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39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09441" y="1143000"/>
            <a:ext cx="10969943" cy="274320"/>
          </a:xfrm>
        </p:spPr>
        <p:txBody>
          <a:bodyPr/>
          <a:lstStyle/>
          <a:p>
            <a:r>
              <a:rPr lang="en-US" dirty="0" smtClean="0"/>
              <a:t>Gaining RCE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8012" y="1676401"/>
            <a:ext cx="10969943" cy="251460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dirty="0" smtClean="0"/>
              <a:t>First way…a la </a:t>
            </a:r>
            <a:r>
              <a:rPr lang="en-US" dirty="0" err="1" smtClean="0"/>
              <a:t>Chaouki</a:t>
            </a:r>
            <a:r>
              <a:rPr lang="en-US" dirty="0" smtClean="0"/>
              <a:t>: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Basically write a file to the startup and wait for a logoff/logon </a:t>
            </a:r>
            <a:r>
              <a:rPr lang="en-US" dirty="0" smtClean="0">
                <a:sym typeface="Wingdings"/>
              </a:rPr>
              <a:t></a:t>
            </a:r>
          </a:p>
          <a:p>
            <a:pPr>
              <a:buFont typeface="Arial"/>
              <a:buChar char="•"/>
            </a:pPr>
            <a:endParaRPr lang="en-US" dirty="0" smtClean="0">
              <a:sym typeface="Wingdings"/>
            </a:endParaRPr>
          </a:p>
          <a:p>
            <a:pPr>
              <a:buFont typeface="Arial"/>
              <a:buChar char="•"/>
            </a:pPr>
            <a:endParaRPr lang="en-US" dirty="0" smtClean="0">
              <a:sym typeface="Wingdings"/>
            </a:endParaRPr>
          </a:p>
          <a:p>
            <a:pPr>
              <a:buFont typeface="Arial"/>
              <a:buChar char="•"/>
            </a:pPr>
            <a:endParaRPr lang="en-US" dirty="0" smtClean="0"/>
          </a:p>
        </p:txBody>
      </p:sp>
      <p:pic>
        <p:nvPicPr>
          <p:cNvPr id="6" name="Picture 5" descr="a_la_vupe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12" y="2133600"/>
            <a:ext cx="5562600" cy="12954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08012" y="3962400"/>
            <a:ext cx="10969943" cy="2514600"/>
            <a:chOff x="608012" y="3962400"/>
            <a:chExt cx="10969943" cy="2514600"/>
          </a:xfrm>
        </p:grpSpPr>
        <p:sp>
          <p:nvSpPr>
            <p:cNvPr id="11" name="Content Placeholder 4"/>
            <p:cNvSpPr txBox="1">
              <a:spLocks/>
            </p:cNvSpPr>
            <p:nvPr/>
          </p:nvSpPr>
          <p:spPr>
            <a:xfrm>
              <a:off x="608012" y="3962400"/>
              <a:ext cx="10969943" cy="2514600"/>
            </a:xfrm>
            <a:prstGeom prst="rect">
              <a:avLst/>
            </a:prstGeom>
          </p:spPr>
          <p:txBody>
            <a:bodyPr vert="horz" lIns="0" tIns="0" rIns="0" bIns="0" rtlCol="0">
              <a:normAutofit/>
            </a:bodyPr>
            <a:lstStyle>
              <a:lvl1pPr marL="182880" indent="-18288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buClr>
                  <a:schemeClr val="tx1"/>
                </a:buClr>
                <a:buFont typeface="HP Simplified" panose="020B0604020204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1480" indent="-182880" algn="l" defTabSz="914400" rtl="0" eaLnBrk="1" latinLnBrk="0" hangingPunct="1">
                <a:lnSpc>
                  <a:spcPct val="90000"/>
                </a:lnSpc>
                <a:spcBef>
                  <a:spcPts val="800"/>
                </a:spcBef>
                <a:buClr>
                  <a:schemeClr val="tx1"/>
                </a:buClr>
                <a:buSzPct val="80000"/>
                <a:buFont typeface="HP Simplified" panose="020B060402020402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48640" indent="-13716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Clr>
                  <a:schemeClr val="tx1"/>
                </a:buClr>
                <a:buFont typeface="HP Simplified" panose="020B0604020204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731520" indent="-13716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Clr>
                  <a:schemeClr val="tx1"/>
                </a:buClr>
                <a:buSzPct val="80000"/>
                <a:buFont typeface="HP Simplified" panose="020B0604020204020204" pitchFamily="34" charset="0"/>
                <a:buChar char="–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868680" indent="-13716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Clr>
                  <a:schemeClr val="tx1"/>
                </a:buClr>
                <a:buFont typeface="HP Simplified" panose="020B0604020204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051560" indent="-13716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Clr>
                  <a:schemeClr val="tx1"/>
                </a:buClr>
                <a:buSzPct val="80000"/>
                <a:buFont typeface="HP Simplified" panose="020B0604020204020204" pitchFamily="34" charset="0"/>
                <a:buChar char="–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188720" indent="-13716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Clr>
                  <a:schemeClr val="tx1"/>
                </a:buClr>
                <a:buFont typeface="HP Simplified" panose="020B0604020204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371600" indent="-13716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Clr>
                  <a:schemeClr val="tx1"/>
                </a:buClr>
                <a:buSzPct val="80000"/>
                <a:buFont typeface="HP Simplified" panose="020B0604020204020204" pitchFamily="34" charset="0"/>
                <a:buChar char="–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554480" indent="-13716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Clr>
                  <a:schemeClr val="tx1"/>
                </a:buClr>
                <a:buFont typeface="HP Simplified" panose="020B0604020204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Arial"/>
                <a:buChar char="•"/>
              </a:pPr>
              <a:endParaRPr lang="en-US" dirty="0" smtClean="0">
                <a:sym typeface="Wingdings"/>
              </a:endParaRPr>
            </a:p>
            <a:p>
              <a:pPr>
                <a:buFont typeface="Arial"/>
                <a:buChar char="•"/>
              </a:pPr>
              <a:r>
                <a:rPr lang="en-US" dirty="0" smtClean="0">
                  <a:sym typeface="Wingdings"/>
                </a:rPr>
                <a:t>Second way is writing a DLL that would be loaded by Adobe Acrobat</a:t>
              </a:r>
            </a:p>
            <a:p>
              <a:pPr>
                <a:buFont typeface="Arial"/>
                <a:buChar char="•"/>
              </a:pPr>
              <a:endParaRPr lang="en-US" dirty="0" smtClean="0">
                <a:sym typeface="Wingdings"/>
              </a:endParaRPr>
            </a:p>
            <a:p>
              <a:pPr>
                <a:buFont typeface="Arial"/>
                <a:buChar char="•"/>
              </a:pPr>
              <a:endParaRPr lang="en-US" dirty="0" smtClean="0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760412" y="5029200"/>
              <a:ext cx="10439400" cy="380999"/>
              <a:chOff x="760412" y="5029200"/>
              <a:chExt cx="10439400" cy="380999"/>
            </a:xfrm>
          </p:grpSpPr>
          <p:pic>
            <p:nvPicPr>
              <p:cNvPr id="7" name="Picture 6" descr="updaternotification.jp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0412" y="5029200"/>
                <a:ext cx="10439400" cy="380999"/>
              </a:xfrm>
              <a:prstGeom prst="rect">
                <a:avLst/>
              </a:prstGeom>
            </p:spPr>
          </p:pic>
          <p:sp>
            <p:nvSpPr>
              <p:cNvPr id="8" name="Rectangle 7"/>
              <p:cNvSpPr/>
              <p:nvPr/>
            </p:nvSpPr>
            <p:spPr>
              <a:xfrm>
                <a:off x="6323012" y="5029200"/>
                <a:ext cx="990600" cy="228600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</a:pPr>
                <a:endParaRPr lang="en-US" dirty="0" smtClean="0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5103812" y="5257799"/>
                <a:ext cx="990600" cy="15239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</a:pPr>
                <a:endParaRPr lang="en-US" dirty="0" smtClean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01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HP Zero Day Initiative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Matt </a:t>
            </a:r>
            <a:r>
              <a:rPr lang="en-US" sz="2000" dirty="0" err="1" smtClean="0"/>
              <a:t>Molinyawe</a:t>
            </a:r>
            <a:r>
              <a:rPr lang="en-US" sz="2000" dirty="0" smtClean="0"/>
              <a:t> - @</a:t>
            </a:r>
            <a:r>
              <a:rPr lang="en-US" sz="2000" dirty="0" err="1" smtClean="0"/>
              <a:t>djmanilaice</a:t>
            </a:r>
            <a:endParaRPr lang="en-US" sz="2000" dirty="0" smtClean="0"/>
          </a:p>
          <a:p>
            <a:pPr marL="0" indent="0">
              <a:buNone/>
            </a:pPr>
            <a:r>
              <a:rPr lang="en-US" i="1" dirty="0" smtClean="0"/>
              <a:t>Security Researcher at the Zero Day Initiative</a:t>
            </a:r>
          </a:p>
          <a:p>
            <a:pPr marL="0" indent="0">
              <a:buNone/>
            </a:pPr>
            <a:r>
              <a:rPr lang="en-US" i="1" dirty="0" smtClean="0"/>
              <a:t>Root cause analysis, vulnerability discovery, and exploit development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err="1" smtClean="0"/>
              <a:t>Jasiel</a:t>
            </a:r>
            <a:r>
              <a:rPr lang="en-US" sz="2000" dirty="0" smtClean="0"/>
              <a:t> Spelman - @</a:t>
            </a:r>
            <a:r>
              <a:rPr lang="en-US" sz="2000" dirty="0" err="1" smtClean="0"/>
              <a:t>WanderingGlitch</a:t>
            </a:r>
            <a:endParaRPr lang="en-US" sz="2000" dirty="0"/>
          </a:p>
          <a:p>
            <a:pPr marL="0" indent="0">
              <a:buNone/>
            </a:pPr>
            <a:r>
              <a:rPr lang="en-US" i="1" dirty="0"/>
              <a:t>Security Researcher at the Zero Day Initiative</a:t>
            </a:r>
          </a:p>
          <a:p>
            <a:pPr marL="0" indent="0">
              <a:buNone/>
            </a:pPr>
            <a:r>
              <a:rPr lang="en-US" i="1" dirty="0"/>
              <a:t>Root cause analysis, vulnerability discovery, and exploit development</a:t>
            </a:r>
          </a:p>
          <a:p>
            <a:pPr marL="0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63852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Vulnerable Versions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40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1305501"/>
              </p:ext>
            </p:extLst>
          </p:nvPr>
        </p:nvGraphicFramePr>
        <p:xfrm>
          <a:off x="609600" y="1676400"/>
          <a:ext cx="10969626" cy="185420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656542"/>
                <a:gridCol w="3656542"/>
                <a:gridCol w="365654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Windows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MacOSX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Adobe Reader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Vulnerable – Limited (Sandbox)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Vulnerable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Adobe Reader DC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Vulnerable – Limited (Sandbox)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Vulnerable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Adobe Acrobat</a:t>
                      </a:r>
                      <a:r>
                        <a:rPr lang="en-US" baseline="0" dirty="0" smtClean="0"/>
                        <a:t> Pro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Vulnerable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Vulnerable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Adobe Acrobat Pro DC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Vulnerable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Vulnerable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58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exploit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>
                <a:solidFill>
                  <a:srgbClr val="E5E8E8">
                    <a:lumMod val="75000"/>
                  </a:srgbClr>
                </a:solidFill>
              </a:rPr>
              <a:pPr/>
              <a:t>41</a:t>
            </a:fld>
            <a:endParaRPr lang="en-US">
              <a:solidFill>
                <a:srgbClr val="E5E8E8">
                  <a:lumMod val="75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Putting it all together (Adobe Acrobat Pro)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Tx/>
              <a:buAutoNum type="arabicPeriod"/>
            </a:pPr>
            <a:r>
              <a:rPr lang="en-US" dirty="0">
                <a:solidFill>
                  <a:prstClr val="black"/>
                </a:solidFill>
              </a:rPr>
              <a:t>Attach our payload to the </a:t>
            </a:r>
            <a:r>
              <a:rPr lang="en-US" dirty="0" smtClean="0">
                <a:solidFill>
                  <a:prstClr val="black"/>
                </a:solidFill>
              </a:rPr>
              <a:t>PDF</a:t>
            </a:r>
            <a:endParaRPr lang="en-US" dirty="0">
              <a:solidFill>
                <a:prstClr val="black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n-US" dirty="0">
                <a:solidFill>
                  <a:prstClr val="black"/>
                </a:solidFill>
              </a:rPr>
              <a:t>Create a JS that would execute when the document is </a:t>
            </a:r>
            <a:r>
              <a:rPr lang="en-US" dirty="0" smtClean="0">
                <a:solidFill>
                  <a:prstClr val="black"/>
                </a:solidFill>
              </a:rPr>
              <a:t>open</a:t>
            </a:r>
          </a:p>
          <a:p>
            <a:pPr marL="342900" indent="-342900">
              <a:buFontTx/>
              <a:buAutoNum type="arabicPeriod"/>
            </a:pPr>
            <a:r>
              <a:rPr lang="en-US" dirty="0" smtClean="0">
                <a:solidFill>
                  <a:prstClr val="black"/>
                </a:solidFill>
              </a:rPr>
              <a:t>JS </a:t>
            </a:r>
            <a:r>
              <a:rPr lang="en-US" dirty="0">
                <a:solidFill>
                  <a:prstClr val="black"/>
                </a:solidFill>
              </a:rPr>
              <a:t>is composed </a:t>
            </a:r>
            <a:r>
              <a:rPr lang="en-US" dirty="0" smtClean="0">
                <a:solidFill>
                  <a:prstClr val="black"/>
                </a:solidFill>
              </a:rPr>
              <a:t>of:</a:t>
            </a:r>
          </a:p>
          <a:p>
            <a:pPr marL="571500" lvl="1" indent="-342900">
              <a:buFontTx/>
              <a:buAutoNum type="arabicPeriod"/>
            </a:pPr>
            <a:r>
              <a:rPr lang="en-US" dirty="0" smtClean="0">
                <a:solidFill>
                  <a:prstClr val="black"/>
                </a:solidFill>
              </a:rPr>
              <a:t>Extraction </a:t>
            </a:r>
            <a:r>
              <a:rPr lang="en-US" dirty="0">
                <a:solidFill>
                  <a:prstClr val="black"/>
                </a:solidFill>
              </a:rPr>
              <a:t>of the </a:t>
            </a:r>
            <a:r>
              <a:rPr lang="en-US" dirty="0" smtClean="0">
                <a:solidFill>
                  <a:prstClr val="black"/>
                </a:solidFill>
              </a:rPr>
              <a:t>attachment</a:t>
            </a:r>
          </a:p>
          <a:p>
            <a:pPr marL="571500" lvl="1" indent="-342900">
              <a:buFontTx/>
              <a:buAutoNum type="arabicPeriod"/>
            </a:pPr>
            <a:r>
              <a:rPr lang="en-US" dirty="0" smtClean="0">
                <a:solidFill>
                  <a:prstClr val="black"/>
                </a:solidFill>
              </a:rPr>
              <a:t>Bypass </a:t>
            </a:r>
            <a:r>
              <a:rPr lang="en-US" dirty="0">
                <a:solidFill>
                  <a:prstClr val="black"/>
                </a:solidFill>
              </a:rPr>
              <a:t>JS </a:t>
            </a:r>
            <a:r>
              <a:rPr lang="en-US" dirty="0" smtClean="0">
                <a:solidFill>
                  <a:prstClr val="black"/>
                </a:solidFill>
              </a:rPr>
              <a:t>privileges</a:t>
            </a:r>
          </a:p>
          <a:p>
            <a:pPr marL="571500" lvl="1" indent="-342900">
              <a:buFontTx/>
              <a:buAutoNum type="arabicPeriod"/>
            </a:pPr>
            <a:r>
              <a:rPr lang="en-US" dirty="0" smtClean="0">
                <a:solidFill>
                  <a:prstClr val="black"/>
                </a:solidFill>
              </a:rPr>
              <a:t>Execute </a:t>
            </a:r>
            <a:r>
              <a:rPr lang="en-US" dirty="0" err="1">
                <a:solidFill>
                  <a:prstClr val="black"/>
                </a:solidFill>
              </a:rPr>
              <a:t>Collab.uriPutData</a:t>
            </a:r>
            <a:r>
              <a:rPr lang="en-US" dirty="0">
                <a:solidFill>
                  <a:prstClr val="black"/>
                </a:solidFill>
              </a:rPr>
              <a:t> to output our payload (startup/</a:t>
            </a:r>
            <a:r>
              <a:rPr lang="en-US" dirty="0" err="1">
                <a:solidFill>
                  <a:prstClr val="black"/>
                </a:solidFill>
              </a:rPr>
              <a:t>dll</a:t>
            </a:r>
            <a:r>
              <a:rPr lang="en-US" dirty="0">
                <a:solidFill>
                  <a:prstClr val="black"/>
                </a:solidFill>
              </a:rPr>
              <a:t>)</a:t>
            </a:r>
          </a:p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1179512" y="4495800"/>
            <a:ext cx="9829800" cy="1143000"/>
            <a:chOff x="1065212" y="4648200"/>
            <a:chExt cx="9829800" cy="1143000"/>
          </a:xfrm>
        </p:grpSpPr>
        <p:sp>
          <p:nvSpPr>
            <p:cNvPr id="10" name="Rectangle 9"/>
            <p:cNvSpPr/>
            <p:nvPr/>
          </p:nvSpPr>
          <p:spPr>
            <a:xfrm>
              <a:off x="1065212" y="4648200"/>
              <a:ext cx="1447800" cy="1143000"/>
            </a:xfrm>
            <a:prstGeom prst="rect">
              <a:avLst/>
            </a:prstGeom>
            <a:ln w="19050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dirty="0" smtClean="0">
                  <a:solidFill>
                    <a:prstClr val="white"/>
                  </a:solidFill>
                </a:rPr>
                <a:t>Extract Attachment</a:t>
              </a:r>
            </a:p>
          </p:txBody>
        </p:sp>
        <p:cxnSp>
          <p:nvCxnSpPr>
            <p:cNvPr id="12" name="Straight Arrow Connector 11"/>
            <p:cNvCxnSpPr>
              <a:stCxn id="10" idx="3"/>
              <a:endCxn id="13" idx="1"/>
            </p:cNvCxnSpPr>
            <p:nvPr/>
          </p:nvCxnSpPr>
          <p:spPr>
            <a:xfrm>
              <a:off x="2513012" y="5219700"/>
              <a:ext cx="127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miter lim="800000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3783012" y="4648200"/>
              <a:ext cx="1371600" cy="1143000"/>
            </a:xfrm>
            <a:prstGeom prst="rect">
              <a:avLst/>
            </a:prstGeom>
            <a:ln w="19050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dirty="0" smtClean="0">
                  <a:solidFill>
                    <a:prstClr val="white"/>
                  </a:solidFill>
                </a:rPr>
                <a:t>Bypass JS Privileges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424612" y="4648200"/>
              <a:ext cx="1905000" cy="1143000"/>
            </a:xfrm>
            <a:prstGeom prst="rect">
              <a:avLst/>
            </a:prstGeom>
            <a:ln w="19050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dirty="0" smtClean="0">
                  <a:solidFill>
                    <a:prstClr val="white"/>
                  </a:solidFill>
                </a:rPr>
                <a:t>Call </a:t>
              </a:r>
              <a:r>
                <a:rPr lang="en-US" dirty="0" err="1" smtClean="0">
                  <a:solidFill>
                    <a:prstClr val="white"/>
                  </a:solidFill>
                </a:rPr>
                <a:t>uriPutData</a:t>
              </a:r>
              <a:r>
                <a:rPr lang="en-US" dirty="0" smtClean="0">
                  <a:solidFill>
                    <a:prstClr val="white"/>
                  </a:solidFill>
                </a:rPr>
                <a:t> with the extracted attachment</a:t>
              </a:r>
            </a:p>
          </p:txBody>
        </p:sp>
        <p:cxnSp>
          <p:nvCxnSpPr>
            <p:cNvPr id="15" name="Straight Arrow Connector 14"/>
            <p:cNvCxnSpPr>
              <a:stCxn id="13" idx="3"/>
              <a:endCxn id="14" idx="1"/>
            </p:cNvCxnSpPr>
            <p:nvPr/>
          </p:nvCxnSpPr>
          <p:spPr>
            <a:xfrm>
              <a:off x="5154612" y="5219700"/>
              <a:ext cx="127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miter lim="800000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14" idx="3"/>
              <a:endCxn id="17" idx="1"/>
            </p:cNvCxnSpPr>
            <p:nvPr/>
          </p:nvCxnSpPr>
          <p:spPr>
            <a:xfrm>
              <a:off x="8329612" y="5219700"/>
              <a:ext cx="127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miter lim="800000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9599612" y="4648200"/>
              <a:ext cx="1295400" cy="1143000"/>
            </a:xfrm>
            <a:prstGeom prst="rect">
              <a:avLst/>
            </a:prstGeom>
            <a:ln w="19050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dirty="0" smtClean="0">
                  <a:solidFill>
                    <a:prstClr val="white"/>
                  </a:solidFill>
                </a:rPr>
                <a:t>RCE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51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Windows Exploit Demo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42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AcrobatExploi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09925" y="1676400"/>
            <a:ext cx="5768975" cy="4419600"/>
          </a:xfrm>
        </p:spPr>
      </p:pic>
    </p:spTree>
    <p:extLst>
      <p:ext uri="{BB962C8B-B14F-4D97-AF65-F5344CB8AC3E}">
        <p14:creationId xmlns:p14="http://schemas.microsoft.com/office/powerpoint/2010/main" val="180024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Reader for </a:t>
            </a:r>
            <a:r>
              <a:rPr lang="en-US" dirty="0" err="1" smtClean="0"/>
              <a:t>MacOSX</a:t>
            </a:r>
            <a:r>
              <a:rPr lang="en-US" dirty="0" smtClean="0"/>
              <a:t> DEMO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43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MacExploit_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54363" y="1676400"/>
            <a:ext cx="5881687" cy="4419600"/>
          </a:xfrm>
        </p:spPr>
      </p:pic>
    </p:spTree>
    <p:extLst>
      <p:ext uri="{BB962C8B-B14F-4D97-AF65-F5344CB8AC3E}">
        <p14:creationId xmlns:p14="http://schemas.microsoft.com/office/powerpoint/2010/main" val="427795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14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Recap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45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Abusing Adobe Reader’s JavaScript APIs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</a:t>
            </a:r>
          </a:p>
          <a:p>
            <a:pPr lvl="1"/>
            <a:r>
              <a:rPr lang="en-US" dirty="0" smtClean="0"/>
              <a:t>Leverage JavaScript APIs to gain remote </a:t>
            </a:r>
            <a:r>
              <a:rPr lang="en-US" dirty="0"/>
              <a:t>c</a:t>
            </a:r>
            <a:r>
              <a:rPr lang="en-US" dirty="0" smtClean="0"/>
              <a:t>ode </a:t>
            </a:r>
            <a:r>
              <a:rPr lang="en-US" dirty="0"/>
              <a:t>e</a:t>
            </a:r>
            <a:r>
              <a:rPr lang="en-US" dirty="0" smtClean="0"/>
              <a:t>xecution on Adobe Reader/Acrobat</a:t>
            </a:r>
          </a:p>
          <a:p>
            <a:pPr lvl="1"/>
            <a:r>
              <a:rPr lang="en-US" dirty="0" smtClean="0"/>
              <a:t>No memory corruption</a:t>
            </a:r>
          </a:p>
          <a:p>
            <a:r>
              <a:rPr lang="en-US" dirty="0" smtClean="0"/>
              <a:t>Plan of Attack	</a:t>
            </a:r>
          </a:p>
          <a:p>
            <a:pPr marL="571500" lvl="1" indent="-342900">
              <a:buFont typeface="+mj-lt"/>
              <a:buAutoNum type="arabicPeriod"/>
            </a:pPr>
            <a:r>
              <a:rPr lang="en-US" dirty="0" smtClean="0"/>
              <a:t>Obtain an arbitrary </a:t>
            </a:r>
            <a:r>
              <a:rPr lang="en-US" dirty="0" err="1" smtClean="0"/>
              <a:t>eval</a:t>
            </a:r>
            <a:r>
              <a:rPr lang="en-US" dirty="0" smtClean="0"/>
              <a:t>() by JavaScript property overloading and redefinition </a:t>
            </a:r>
          </a:p>
          <a:p>
            <a:pPr marL="571500" lvl="1" indent="-342900">
              <a:buFont typeface="+mj-lt"/>
              <a:buAutoNum type="arabicPeriod"/>
            </a:pPr>
            <a:r>
              <a:rPr lang="en-US" dirty="0" smtClean="0"/>
              <a:t>Chain </a:t>
            </a:r>
            <a:r>
              <a:rPr lang="en-US" dirty="0" err="1" smtClean="0"/>
              <a:t>eval</a:t>
            </a:r>
            <a:r>
              <a:rPr lang="en-US" dirty="0" smtClean="0"/>
              <a:t>() with privilege escalation through </a:t>
            </a:r>
            <a:r>
              <a:rPr lang="en-US" dirty="0" err="1" smtClean="0"/>
              <a:t>app.trustedFunction</a:t>
            </a:r>
            <a:endParaRPr lang="en-US" dirty="0" smtClean="0"/>
          </a:p>
          <a:p>
            <a:pPr marL="571500" lvl="1" indent="-342900">
              <a:buFont typeface="+mj-lt"/>
              <a:buAutoNum type="arabicPeriod"/>
            </a:pPr>
            <a:r>
              <a:rPr lang="en-US" dirty="0" smtClean="0"/>
              <a:t>Leverage undocumented APIs to execute malicious code</a:t>
            </a:r>
          </a:p>
          <a:p>
            <a:pPr marL="571500" lvl="1" indent="-342900">
              <a:buFont typeface="+mj-lt"/>
              <a:buAutoNum type="arabicPeriod"/>
            </a:pPr>
            <a:r>
              <a:rPr lang="en-US" dirty="0" smtClean="0"/>
              <a:t>Profit?</a:t>
            </a:r>
          </a:p>
          <a:p>
            <a:pPr marL="571500" lvl="1" indent="-342900">
              <a:buFont typeface="+mj-lt"/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441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pic>
        <p:nvPicPr>
          <p:cNvPr id="4" name="Picture 3" descr="HP_ZeroDay_Logomark-White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847" y="2662031"/>
            <a:ext cx="5113130" cy="153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51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Internal research starting in December 2014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Bug Hunters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Patched Vulnerabilities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09441" y="2057401"/>
            <a:ext cx="4646771" cy="40386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CVE</a:t>
            </a:r>
            <a:r>
              <a:rPr lang="en-US" dirty="0"/>
              <a:t>-2015-5085, CVE-2015-5086, CVE-2015-5090, CVE-2015-</a:t>
            </a:r>
            <a:r>
              <a:rPr lang="en-US" dirty="0" smtClean="0"/>
              <a:t>5091, </a:t>
            </a:r>
            <a:r>
              <a:rPr lang="en-US" dirty="0"/>
              <a:t>CVE-2015-4438, CVE-2015-4447, CVE-2015-4452, CVE-2015-5093, CVE-2015-5094, CVE-2015-5095, CVE-2015-5101, CVE-2015-5102, CVE-2015-5103, CVE-2015-5104, CVE-2015-5113, CVE-2015-5114, CVE-2015-5115, CVE-2015-5100, CVE-2015-</a:t>
            </a:r>
            <a:r>
              <a:rPr lang="en-US" dirty="0" smtClean="0"/>
              <a:t>5111</a:t>
            </a:r>
            <a:r>
              <a:rPr lang="en-US" dirty="0"/>
              <a:t>, CVE-2015-4435, CVE-2015-</a:t>
            </a:r>
            <a:r>
              <a:rPr lang="en-US" dirty="0" smtClean="0"/>
              <a:t>4441</a:t>
            </a:r>
            <a:r>
              <a:rPr lang="en-US" dirty="0"/>
              <a:t>, CVE-2015-4445, CVE-2015-3053, CVE-2015-3055, CVE-2015-3057, CVE-2015-3058, CVE-2015-3065, CVE-2015-3066, CVE-2015-3067, CVE-2015-3068, CVE-2015-3071, CVE-2015-3072, CVE-2015-3073, CVE-2015-3054, CVE-2015-3056, CVE-2015-3061, CVE-2015-3063, CVE-2015-</a:t>
            </a:r>
            <a:r>
              <a:rPr lang="en-US" dirty="0" smtClean="0"/>
              <a:t>3064</a:t>
            </a:r>
            <a:r>
              <a:rPr lang="en-US" dirty="0"/>
              <a:t>, CVE-2015-3069, CVE-2015-3060, CVE-2015-</a:t>
            </a:r>
            <a:r>
              <a:rPr lang="en-US" dirty="0" smtClean="0"/>
              <a:t>3062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i="1" dirty="0" smtClean="0"/>
              <a:t>Unpatched Vulnerabilities</a:t>
            </a:r>
            <a:endParaRPr lang="en-US" i="1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6265056" y="2057401"/>
            <a:ext cx="4020356" cy="4038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ZDI-CAN-3058, ZDI-CAN-3059, ZDI-CAN-3060, ZDI-CAN-3061, ZDI-CAN-3062, ZDI-CAN-3063, ZDI-CAN-3065, ZDI-CAN-3066, ZDI-CAN-3067, ZDI-CAN-3079, ZDI-CAN-3081, ZDI-CAN-3083, ZDI-CAN-3085, ZDI-CAN-3086, ZDI-CAN-3087, ZDI-CAN-3088, ZDI-CAN-3089, ZDI-CAN-3090, ZDI-CAN-3091, ZDI-CAN-3068, ZDI-CAN-3069, ZDI-CAN-3070, ZDI-CAN-3073, ZDI-CAN-3074, ZDI-CAN-3080, ZDI-CAN-3082, ZDI-CAN-3084, ZDI-CAN-3103, ZDI-CAN-3111, ZDI-CAN-3051</a:t>
            </a:r>
            <a:r>
              <a:rPr lang="en-US" dirty="0" smtClean="0"/>
              <a:t>, </a:t>
            </a:r>
            <a:r>
              <a:rPr lang="en-US" dirty="0"/>
              <a:t>ZDI-CAN</a:t>
            </a:r>
            <a:r>
              <a:rPr lang="en-US" dirty="0" smtClean="0"/>
              <a:t>-3050, </a:t>
            </a:r>
            <a:r>
              <a:rPr lang="en-US" dirty="0"/>
              <a:t>ZDI-CAN</a:t>
            </a:r>
            <a:r>
              <a:rPr lang="en-US" dirty="0" smtClean="0"/>
              <a:t>-3049, </a:t>
            </a:r>
            <a:r>
              <a:rPr lang="en-US" dirty="0"/>
              <a:t>ZDI-CAN</a:t>
            </a:r>
            <a:r>
              <a:rPr lang="en-US" dirty="0" smtClean="0"/>
              <a:t>-3048, </a:t>
            </a:r>
            <a:r>
              <a:rPr lang="en-US" dirty="0"/>
              <a:t>ZDI-CAN</a:t>
            </a:r>
            <a:r>
              <a:rPr lang="en-US" dirty="0" smtClean="0"/>
              <a:t>-3047, </a:t>
            </a:r>
            <a:r>
              <a:rPr lang="en-US" dirty="0"/>
              <a:t>ZDI-CAN</a:t>
            </a:r>
            <a:r>
              <a:rPr lang="en-US" dirty="0" smtClean="0"/>
              <a:t>-3046, </a:t>
            </a:r>
            <a:r>
              <a:rPr lang="en-US" dirty="0"/>
              <a:t>ZDI-CAN</a:t>
            </a:r>
            <a:r>
              <a:rPr lang="en-US" dirty="0" smtClean="0"/>
              <a:t>-3043, </a:t>
            </a:r>
            <a:r>
              <a:rPr lang="en-US" dirty="0"/>
              <a:t>ZDI-CAN</a:t>
            </a:r>
            <a:r>
              <a:rPr lang="en-US" dirty="0" smtClean="0"/>
              <a:t>-3036, </a:t>
            </a:r>
            <a:r>
              <a:rPr lang="en-US" dirty="0"/>
              <a:t>ZDI-CAN</a:t>
            </a:r>
            <a:r>
              <a:rPr lang="en-US" dirty="0" smtClean="0"/>
              <a:t>-3022, </a:t>
            </a:r>
            <a:r>
              <a:rPr lang="en-US" dirty="0"/>
              <a:t>ZDI-CAN</a:t>
            </a:r>
            <a:r>
              <a:rPr lang="en-US" dirty="0" smtClean="0"/>
              <a:t>-3021, </a:t>
            </a:r>
            <a:r>
              <a:rPr lang="en-US" dirty="0"/>
              <a:t>ZDI-CAN</a:t>
            </a:r>
            <a:r>
              <a:rPr lang="en-US" dirty="0" smtClean="0"/>
              <a:t>-2019, ZDI</a:t>
            </a:r>
            <a:r>
              <a:rPr lang="en-US" dirty="0"/>
              <a:t>-CAN</a:t>
            </a:r>
            <a:r>
              <a:rPr lang="en-US" dirty="0" smtClean="0"/>
              <a:t>-3018, ZDI-CAN-3017, ZDI-CAN-3016, ZDI-CAN-3015, ZDI-CAN-2998, ZDI-CAN-2997, ZDI-CAN-2958, ZDI-CAN-2816, ZDI-CAN-2892, ZDI-CAN-2893</a:t>
            </a:r>
          </a:p>
          <a:p>
            <a:pPr marL="0" indent="0">
              <a:buNone/>
            </a:pPr>
            <a:r>
              <a:rPr lang="en-US" dirty="0" smtClean="0"/>
              <a:t>…more to come.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3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the Attack Surface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42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Attack Surface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7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Prior research</a:t>
            </a:r>
            <a:r>
              <a:rPr lang="pt-BR" dirty="0"/>
              <a:t> </a:t>
            </a:r>
            <a:r>
              <a:rPr lang="pt-BR" dirty="0" smtClean="0"/>
              <a:t>and resources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The life of an Adobe </a:t>
            </a:r>
            <a:r>
              <a:rPr lang="en-US" dirty="0"/>
              <a:t>R</a:t>
            </a:r>
            <a:r>
              <a:rPr lang="en-US" dirty="0" smtClean="0"/>
              <a:t>eader JavaScript </a:t>
            </a:r>
            <a:r>
              <a:rPr lang="en-US" dirty="0"/>
              <a:t>bug </a:t>
            </a:r>
            <a:r>
              <a:rPr lang="en-US" dirty="0" smtClean="0"/>
              <a:t>(CVE-2014-0521</a:t>
            </a:r>
            <a:r>
              <a:rPr lang="en-US" dirty="0"/>
              <a:t>) - </a:t>
            </a:r>
            <a:r>
              <a:rPr lang="en-US" dirty="0" err="1"/>
              <a:t>Gábor</a:t>
            </a:r>
            <a:r>
              <a:rPr lang="en-US" dirty="0"/>
              <a:t> </a:t>
            </a:r>
            <a:r>
              <a:rPr lang="en-US" dirty="0" err="1" smtClean="0"/>
              <a:t>Molnár</a:t>
            </a:r>
            <a:endParaRPr lang="en-US" dirty="0"/>
          </a:p>
          <a:p>
            <a:pPr lvl="1">
              <a:buFont typeface="Arial"/>
              <a:buChar char="•"/>
            </a:pPr>
            <a:r>
              <a:rPr lang="en-US" dirty="0" smtClean="0"/>
              <a:t>First to highlight the JS API bypass issue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The bug was </a:t>
            </a:r>
            <a:r>
              <a:rPr lang="en-US" dirty="0"/>
              <a:t>patched in </a:t>
            </a:r>
            <a:r>
              <a:rPr lang="en-US" dirty="0" smtClean="0"/>
              <a:t>APSB14</a:t>
            </a:r>
            <a:r>
              <a:rPr lang="en-US" dirty="0"/>
              <a:t>-</a:t>
            </a:r>
            <a:r>
              <a:rPr lang="en-US" dirty="0" smtClean="0"/>
              <a:t>15 and was assigned CVE-2014-0521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According to Adobe, this </a:t>
            </a:r>
            <a:r>
              <a:rPr lang="en-US" b="1" dirty="0" smtClean="0"/>
              <a:t>could</a:t>
            </a:r>
            <a:r>
              <a:rPr lang="en-US" dirty="0" smtClean="0"/>
              <a:t> lead to information disclosure</a:t>
            </a:r>
          </a:p>
          <a:p>
            <a:pPr lvl="1">
              <a:buFont typeface="Arial"/>
              <a:buChar char="•"/>
            </a:pPr>
            <a:r>
              <a:rPr lang="en-US" dirty="0">
                <a:hlinkClick r:id="rId3"/>
              </a:rPr>
              <a:t>https://molnarg.github.io/cve-2014-0521/#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Why </a:t>
            </a:r>
            <a:r>
              <a:rPr lang="en-US" dirty="0"/>
              <a:t>Bother Assessing Popular Software</a:t>
            </a:r>
            <a:r>
              <a:rPr lang="en-US" dirty="0" smtClean="0"/>
              <a:t>? – MWR Labs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Highlights various attack vectors on Adobe reader</a:t>
            </a:r>
          </a:p>
          <a:p>
            <a:pPr lvl="1">
              <a:buFont typeface="Arial"/>
              <a:buChar char="•"/>
            </a:pPr>
            <a:r>
              <a:rPr lang="en-US" dirty="0">
                <a:hlinkClick r:id="rId4"/>
              </a:rPr>
              <a:t>https://labs.mwrinfosecurity.com/system/assets/979/original/</a:t>
            </a:r>
            <a:r>
              <a:rPr lang="en-US" dirty="0" smtClean="0">
                <a:hlinkClick r:id="rId4"/>
              </a:rPr>
              <a:t>Why_bother_assessing_popular_software.pdf</a:t>
            </a:r>
            <a:endParaRPr lang="en-US" dirty="0" smtClean="0"/>
          </a:p>
          <a:p>
            <a:pPr marL="228600" lvl="1" indent="0">
              <a:buNone/>
            </a:pPr>
            <a:endParaRPr lang="en-US" sz="1000" dirty="0" smtClean="0"/>
          </a:p>
          <a:p>
            <a:pPr>
              <a:buFont typeface="Arial"/>
              <a:buChar char="•"/>
            </a:pPr>
            <a:endParaRPr lang="en-US" sz="1200" b="1" dirty="0"/>
          </a:p>
          <a:p>
            <a:pPr>
              <a:buFont typeface="Arial"/>
              <a:buChar char="•"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417885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Attack Surface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8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ZDI Research Stats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Primary Adobe research started internally in December 2014</a:t>
            </a:r>
          </a:p>
          <a:p>
            <a:r>
              <a:rPr lang="en-US" dirty="0" smtClean="0"/>
              <a:t>We were not getting many cases in Reader/Acrobat</a:t>
            </a:r>
          </a:p>
          <a:p>
            <a:r>
              <a:rPr lang="en-US" dirty="0" smtClean="0"/>
              <a:t>Main goal was to kill as much bugs as possible</a:t>
            </a:r>
          </a:p>
          <a:p>
            <a:r>
              <a:rPr lang="en-US" dirty="0" smtClean="0"/>
              <a:t>Internal discoveries varied in bug type</a:t>
            </a:r>
          </a:p>
          <a:p>
            <a:pPr lvl="1"/>
            <a:r>
              <a:rPr lang="en-US" dirty="0" smtClean="0"/>
              <a:t>JavaScript API Restriction Bypasses</a:t>
            </a:r>
          </a:p>
          <a:p>
            <a:pPr lvl="1"/>
            <a:r>
              <a:rPr lang="en-US" dirty="0" smtClean="0"/>
              <a:t>Memory Leaks</a:t>
            </a:r>
          </a:p>
          <a:p>
            <a:pPr lvl="1"/>
            <a:r>
              <a:rPr lang="en-US" dirty="0" smtClean="0"/>
              <a:t>Use-After-Frees</a:t>
            </a:r>
          </a:p>
          <a:p>
            <a:pPr lvl="1"/>
            <a:r>
              <a:rPr lang="en-US" dirty="0" smtClean="0"/>
              <a:t>Elevation of Privileges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26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Attack Surface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720E-C72B-42F0-AD69-52D60E3C605E}" type="slidenum">
              <a:rPr lang="en-US" smtClean="0"/>
              <a:t>9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Insights Into Reader’s JavaScript API’s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Adobe Acrobat/Reader exposes a rich JS API</a:t>
            </a:r>
          </a:p>
          <a:p>
            <a:r>
              <a:rPr lang="en-US" dirty="0" smtClean="0"/>
              <a:t>JavaScript API documentation is available on the Adobe website</a:t>
            </a:r>
          </a:p>
          <a:p>
            <a:r>
              <a:rPr lang="en-US" dirty="0" smtClean="0"/>
              <a:t>A lot can be done through the JavaScript API (Forms, Annotations, Collaboration etc..)</a:t>
            </a:r>
          </a:p>
          <a:p>
            <a:r>
              <a:rPr lang="en-US" dirty="0" smtClean="0"/>
              <a:t>Mitigations exist for the JavaScript APIs</a:t>
            </a:r>
          </a:p>
          <a:p>
            <a:r>
              <a:rPr lang="en-US" dirty="0" smtClean="0"/>
              <a:t>Some API’s defined in the documentation are only available in Acrobat Pro/Acrobat standard</a:t>
            </a:r>
          </a:p>
          <a:p>
            <a:r>
              <a:rPr lang="en-US" dirty="0" smtClean="0"/>
              <a:t>Basically JavaScript API’s are executed in two contexts:</a:t>
            </a:r>
          </a:p>
          <a:p>
            <a:pPr lvl="1"/>
            <a:r>
              <a:rPr lang="en-US" dirty="0" smtClean="0"/>
              <a:t>Privileged Context</a:t>
            </a:r>
          </a:p>
          <a:p>
            <a:pPr lvl="1"/>
            <a:r>
              <a:rPr lang="en-US" dirty="0" smtClean="0"/>
              <a:t>Non-Privileged Context</a:t>
            </a:r>
          </a:p>
          <a:p>
            <a:pPr marL="228600" lvl="1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55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HP_PPT_Standard_16x9_EN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>
          <a:solidFill>
            <a:schemeClr val="accent1"/>
          </a:solidFill>
          <a:miter lim="800000"/>
        </a:ln>
      </a:spPr>
      <a:bodyPr rtlCol="0" anchor="ctr"/>
      <a:lstStyle>
        <a:defPPr algn="ctr">
          <a:lnSpc>
            <a:spcPct val="90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2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3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HP_PPT_Standard_16x9_EN.potx</Template>
  <TotalTime>9629</TotalTime>
  <Words>1426</Words>
  <Application>Microsoft Office PowerPoint</Application>
  <PresentationFormat>Custom</PresentationFormat>
  <Paragraphs>311</Paragraphs>
  <Slides>46</Slides>
  <Notes>41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Arial</vt:lpstr>
      <vt:lpstr>Courier New</vt:lpstr>
      <vt:lpstr>HP Simplified</vt:lpstr>
      <vt:lpstr>Wingdings</vt:lpstr>
      <vt:lpstr>HP_PPT_Standard_16x9_EN</vt:lpstr>
      <vt:lpstr>Abusing Adobe Reader’s  JavaScript APIs</vt:lpstr>
      <vt:lpstr>Agenda</vt:lpstr>
      <vt:lpstr>Introduction</vt:lpstr>
      <vt:lpstr>Introduction</vt:lpstr>
      <vt:lpstr>Bug Hunters</vt:lpstr>
      <vt:lpstr>Understanding the Attack Surface</vt:lpstr>
      <vt:lpstr>Understanding Attack Surface</vt:lpstr>
      <vt:lpstr>Understanding Attack Surface</vt:lpstr>
      <vt:lpstr>Understanding Attack Surface</vt:lpstr>
      <vt:lpstr>Understanding Attack Surface</vt:lpstr>
      <vt:lpstr>Understanding Attack Surface</vt:lpstr>
      <vt:lpstr>Trusted Functions</vt:lpstr>
      <vt:lpstr>Understanding Attack Surface</vt:lpstr>
      <vt:lpstr>Understanding Attack Surface</vt:lpstr>
      <vt:lpstr>Vulnerability Discovery</vt:lpstr>
      <vt:lpstr>Vulnerability Discovery</vt:lpstr>
      <vt:lpstr>Vulnerability Discovery</vt:lpstr>
      <vt:lpstr>Vulnerability Discovery</vt:lpstr>
      <vt:lpstr>Vulnerability Discovery</vt:lpstr>
      <vt:lpstr>Vulnerability Discovery</vt:lpstr>
      <vt:lpstr>Vulnerability Discovery</vt:lpstr>
      <vt:lpstr>Vulnerability Discovery</vt:lpstr>
      <vt:lpstr>Vulnerability Discovery</vt:lpstr>
      <vt:lpstr>Vulnerability Discovery</vt:lpstr>
      <vt:lpstr>Normal Behavior</vt:lpstr>
      <vt:lpstr>Privilege Escalation Exploit</vt:lpstr>
      <vt:lpstr>Vulnerability Discovery</vt:lpstr>
      <vt:lpstr>Vulnerability Discovery</vt:lpstr>
      <vt:lpstr>Vulnerability Discovery</vt:lpstr>
      <vt:lpstr>Constructing the Exploit</vt:lpstr>
      <vt:lpstr>Constructing the exploit</vt:lpstr>
      <vt:lpstr>Constructing the exploit</vt:lpstr>
      <vt:lpstr>Constructing the exploit</vt:lpstr>
      <vt:lpstr>Constructing the exploit</vt:lpstr>
      <vt:lpstr>Constructing the exploit</vt:lpstr>
      <vt:lpstr>Constructing the exploit</vt:lpstr>
      <vt:lpstr>Constructing the exploit</vt:lpstr>
      <vt:lpstr>Constructing the exploit</vt:lpstr>
      <vt:lpstr>Constructing the exploit</vt:lpstr>
      <vt:lpstr>Vulnerable Versions</vt:lpstr>
      <vt:lpstr>Constructing the exploit</vt:lpstr>
      <vt:lpstr> Windows Exploit Demo</vt:lpstr>
      <vt:lpstr>Reader for MacOSX DEMO</vt:lpstr>
      <vt:lpstr>Conclusion</vt:lpstr>
      <vt:lpstr>Recap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this template</dc:title>
  <dc:creator>The Presentation Company</dc:creator>
  <cp:lastModifiedBy>ZDI</cp:lastModifiedBy>
  <cp:revision>167</cp:revision>
  <cp:lastPrinted>2015-09-24T19:05:27Z</cp:lastPrinted>
  <dcterms:created xsi:type="dcterms:W3CDTF">2015-01-28T17:49:04Z</dcterms:created>
  <dcterms:modified xsi:type="dcterms:W3CDTF">2015-10-15T04:40:30Z</dcterms:modified>
</cp:coreProperties>
</file>