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3"/>
  </p:notesMasterIdLst>
  <p:sldIdLst>
    <p:sldId id="256" r:id="rId2"/>
    <p:sldId id="257" r:id="rId3"/>
    <p:sldId id="258" r:id="rId4"/>
    <p:sldId id="259" r:id="rId5"/>
    <p:sldId id="356" r:id="rId6"/>
    <p:sldId id="358" r:id="rId7"/>
    <p:sldId id="261" r:id="rId8"/>
    <p:sldId id="262" r:id="rId9"/>
    <p:sldId id="324" r:id="rId10"/>
    <p:sldId id="265" r:id="rId11"/>
    <p:sldId id="266" r:id="rId12"/>
    <p:sldId id="267" r:id="rId13"/>
    <p:sldId id="268" r:id="rId14"/>
    <p:sldId id="269" r:id="rId15"/>
    <p:sldId id="273" r:id="rId16"/>
    <p:sldId id="274" r:id="rId17"/>
    <p:sldId id="275" r:id="rId18"/>
    <p:sldId id="276" r:id="rId19"/>
    <p:sldId id="277" r:id="rId20"/>
    <p:sldId id="278" r:id="rId21"/>
    <p:sldId id="280" r:id="rId22"/>
    <p:sldId id="279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1" r:id="rId33"/>
    <p:sldId id="293" r:id="rId34"/>
    <p:sldId id="294" r:id="rId35"/>
    <p:sldId id="295" r:id="rId36"/>
    <p:sldId id="296" r:id="rId37"/>
    <p:sldId id="298" r:id="rId38"/>
    <p:sldId id="263" r:id="rId39"/>
    <p:sldId id="264" r:id="rId40"/>
    <p:sldId id="323" r:id="rId41"/>
    <p:sldId id="365" r:id="rId42"/>
    <p:sldId id="299" r:id="rId43"/>
    <p:sldId id="300" r:id="rId44"/>
    <p:sldId id="328" r:id="rId45"/>
    <p:sldId id="302" r:id="rId46"/>
    <p:sldId id="325" r:id="rId47"/>
    <p:sldId id="326" r:id="rId48"/>
    <p:sldId id="327" r:id="rId49"/>
    <p:sldId id="303" r:id="rId50"/>
    <p:sldId id="329" r:id="rId51"/>
    <p:sldId id="304" r:id="rId52"/>
    <p:sldId id="345" r:id="rId53"/>
    <p:sldId id="305" r:id="rId54"/>
    <p:sldId id="366" r:id="rId55"/>
    <p:sldId id="341" r:id="rId56"/>
    <p:sldId id="335" r:id="rId57"/>
    <p:sldId id="306" r:id="rId58"/>
    <p:sldId id="346" r:id="rId59"/>
    <p:sldId id="307" r:id="rId60"/>
    <p:sldId id="359" r:id="rId61"/>
    <p:sldId id="363" r:id="rId62"/>
    <p:sldId id="360" r:id="rId63"/>
    <p:sldId id="337" r:id="rId64"/>
    <p:sldId id="308" r:id="rId65"/>
    <p:sldId id="361" r:id="rId66"/>
    <p:sldId id="338" r:id="rId67"/>
    <p:sldId id="309" r:id="rId68"/>
    <p:sldId id="351" r:id="rId69"/>
    <p:sldId id="364" r:id="rId70"/>
    <p:sldId id="339" r:id="rId71"/>
    <p:sldId id="310" r:id="rId72"/>
    <p:sldId id="362" r:id="rId73"/>
    <p:sldId id="347" r:id="rId74"/>
    <p:sldId id="311" r:id="rId75"/>
    <p:sldId id="330" r:id="rId76"/>
    <p:sldId id="332" r:id="rId77"/>
    <p:sldId id="312" r:id="rId78"/>
    <p:sldId id="340" r:id="rId79"/>
    <p:sldId id="314" r:id="rId80"/>
    <p:sldId id="342" r:id="rId81"/>
    <p:sldId id="315" r:id="rId82"/>
    <p:sldId id="316" r:id="rId83"/>
    <p:sldId id="348" r:id="rId84"/>
    <p:sldId id="343" r:id="rId85"/>
    <p:sldId id="317" r:id="rId86"/>
    <p:sldId id="349" r:id="rId87"/>
    <p:sldId id="333" r:id="rId88"/>
    <p:sldId id="318" r:id="rId89"/>
    <p:sldId id="350" r:id="rId90"/>
    <p:sldId id="344" r:id="rId91"/>
    <p:sldId id="319" r:id="rId92"/>
    <p:sldId id="352" r:id="rId93"/>
    <p:sldId id="370" r:id="rId94"/>
    <p:sldId id="353" r:id="rId95"/>
    <p:sldId id="320" r:id="rId96"/>
    <p:sldId id="354" r:id="rId97"/>
    <p:sldId id="355" r:id="rId98"/>
    <p:sldId id="322" r:id="rId99"/>
    <p:sldId id="357" r:id="rId100"/>
    <p:sldId id="368" r:id="rId101"/>
    <p:sldId id="369" r:id="rId10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39" autoAdjust="0"/>
    <p:restoredTop sz="85943" autoAdjust="0"/>
  </p:normalViewPr>
  <p:slideViewPr>
    <p:cSldViewPr>
      <p:cViewPr varScale="1">
        <p:scale>
          <a:sx n="118" d="100"/>
          <a:sy n="118" d="100"/>
        </p:scale>
        <p:origin x="-664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notesMaster" Target="notesMasters/notesMaster1.xml"/><Relationship Id="rId104" Type="http://schemas.openxmlformats.org/officeDocument/2006/relationships/printerSettings" Target="printerSettings/printerSettings1.bin"/><Relationship Id="rId105" Type="http://schemas.openxmlformats.org/officeDocument/2006/relationships/presProps" Target="presProps.xml"/><Relationship Id="rId106" Type="http://schemas.openxmlformats.org/officeDocument/2006/relationships/viewProps" Target="viewProps.xml"/><Relationship Id="rId10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00" Type="http://schemas.openxmlformats.org/officeDocument/2006/relationships/slide" Target="slides/slide99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E3E2FC-0FCA-4D45-9530-E5B67CCC139B}" type="datetimeFigureOut">
              <a:rPr lang="en-US" smtClean="0"/>
              <a:t>10/24/15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D4EEC2-2D4A-4E0A-B7B6-47A4C7278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804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Relationship Id="rId3" Type="http://schemas.openxmlformats.org/officeDocument/2006/relationships/hyperlink" Target="http://download.microsoft.com/download/5/7/7/577a5684-8a83-43ae-9272-ff260a9c20e2/cancel_logic.doc" TargetMode="Externa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4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5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6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7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8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9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0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5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6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3975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http://www.osronline.com/article.cfm?article=163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695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695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695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2742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1773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6092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http://download.microsoft.com/download/5/7/7/577a5684-8a83-43ae-9272-ff260a9c20e2/cancel_logic.doc</a:t>
            </a:r>
            <a:r>
              <a:rPr lang="en-US" dirty="0" smtClean="0"/>
              <a:t>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8363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Probing</a:t>
            </a:r>
          </a:p>
          <a:p>
            <a:r>
              <a:rPr lang="en-US" dirty="0" smtClean="0"/>
              <a:t>Len 0 </a:t>
            </a:r>
            <a:r>
              <a:rPr lang="en-US" dirty="0" smtClean="0">
                <a:sym typeface="Wingdings" panose="05000000000000000000" pitchFamily="2" charset="2"/>
              </a:rPr>
              <a:t> no-op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&lt;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TODO</a:t>
            </a:r>
            <a:r>
              <a:rPr lang="en-US" dirty="0" smtClean="0">
                <a:sym typeface="Wingdings" panose="05000000000000000000" pitchFamily="2" charset="2"/>
              </a:rPr>
              <a:t>&gt;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9828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8649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151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0844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5221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9828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Doesn’t</a:t>
            </a:r>
            <a:r>
              <a:rPr lang="en-US" baseline="0" dirty="0" smtClean="0"/>
              <a:t> work for kernel memory.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969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7508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75085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457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75085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62940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45236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6294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Safest option 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Embedded</a:t>
            </a:r>
            <a:r>
              <a:rPr lang="en-US" baseline="0" dirty="0" smtClean="0"/>
              <a:t> values still need validation (e.g. pointers, lengths, indexes, offsets, </a:t>
            </a:r>
            <a:r>
              <a:rPr lang="en-US" baseline="0" dirty="0" err="1" smtClean="0"/>
              <a:t>enums</a:t>
            </a:r>
            <a:r>
              <a:rPr lang="en-US" baseline="0" dirty="0" smtClean="0"/>
              <a:t>, ….)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87000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Documented on MSDN: http://msdn.microsoft.com/en-us/library/windows/desktop/aa366801(v=vs.85).aspx</a:t>
            </a:r>
          </a:p>
          <a:p>
            <a:r>
              <a:rPr lang="en-US" dirty="0" err="1" smtClean="0"/>
              <a:t>Afaik</a:t>
            </a:r>
            <a:r>
              <a:rPr lang="en-US" dirty="0" smtClean="0"/>
              <a:t>, never discussed in security presentations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61765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Documented on MSDN: http://msdn.microsoft.com/en-us/library/windows/desktop/aa366801(v=vs.85).aspx</a:t>
            </a:r>
          </a:p>
          <a:p>
            <a:r>
              <a:rPr lang="en-US" dirty="0" err="1" smtClean="0"/>
              <a:t>Afaik</a:t>
            </a:r>
            <a:r>
              <a:rPr lang="en-US" dirty="0" smtClean="0"/>
              <a:t>, never discussed in security presentations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61765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Documented on MSDN: http://msdn.microsoft.com/en-us/library/windows/desktop/aa366801(v=vs.85).aspx</a:t>
            </a:r>
          </a:p>
          <a:p>
            <a:r>
              <a:rPr lang="en-US" dirty="0" err="1" smtClean="0"/>
              <a:t>Afaik</a:t>
            </a:r>
            <a:r>
              <a:rPr lang="en-US" dirty="0" smtClean="0"/>
              <a:t>, never discussed in security presentations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61765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low memory conditions may very well trigger other bugs (e.g. some other driver that doesn't check return value on </a:t>
            </a:r>
            <a:r>
              <a:rPr lang="en-US" dirty="0" err="1" smtClean="0">
                <a:solidFill>
                  <a:srgbClr val="FF0000"/>
                </a:solidFill>
              </a:rPr>
              <a:t>alloc</a:t>
            </a:r>
            <a:r>
              <a:rPr lang="en-US" dirty="0" smtClean="0">
                <a:solidFill>
                  <a:srgbClr val="FF0000"/>
                </a:solidFill>
              </a:rPr>
              <a:t> and causes NULL </a:t>
            </a:r>
            <a:r>
              <a:rPr lang="en-US" dirty="0" err="1" smtClean="0">
                <a:solidFill>
                  <a:srgbClr val="FF0000"/>
                </a:solidFill>
              </a:rPr>
              <a:t>deref</a:t>
            </a:r>
            <a:r>
              <a:rPr lang="en-US" dirty="0" smtClean="0">
                <a:solidFill>
                  <a:srgbClr val="FF0000"/>
                </a:solidFill>
              </a:rPr>
              <a:t>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30111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FF0000"/>
                </a:solidFill>
              </a:rPr>
              <a:t>there's definitely worse bugs, but, ...  unfortunately these bugs are a dime a dozen :( we should change this. also, not capping </a:t>
            </a:r>
            <a:r>
              <a:rPr lang="en-US" dirty="0" err="1" smtClean="0">
                <a:solidFill>
                  <a:srgbClr val="FF0000"/>
                </a:solidFill>
              </a:rPr>
              <a:t>userland</a:t>
            </a:r>
            <a:r>
              <a:rPr lang="en-US" dirty="0" smtClean="0">
                <a:solidFill>
                  <a:srgbClr val="FF0000"/>
                </a:solidFill>
              </a:rPr>
              <a:t> driven length fields being passed to memory allocation routines greatly increases the potential for integer overflows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70808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 in win8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01279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 in win8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01279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http://www.osronline.com/ShowThread.cfm?link=244133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33979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http://www.osronline.com/ShowThread.cfm?link=244133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33979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http://www.osronline.com/ShowThread.cfm?link=244133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580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Mspaint</a:t>
            </a:r>
            <a:r>
              <a:rPr lang="en-US" dirty="0" smtClean="0"/>
              <a:t> FTW, yay!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7433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4815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0431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1837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1020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EEC2-2D4A-4E0A-B7B6-47A4C72781B4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69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F04D-DFE8-4F16-BB9A-663547C26794}" type="datetimeFigureOut">
              <a:rPr lang="en-US" smtClean="0"/>
              <a:t>10/24/15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7B352-C971-45CD-95C0-98AFF07E8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450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F04D-DFE8-4F16-BB9A-663547C26794}" type="datetimeFigureOut">
              <a:rPr lang="en-US" smtClean="0"/>
              <a:t>10/24/15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7B352-C971-45CD-95C0-98AFF07E8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55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F04D-DFE8-4F16-BB9A-663547C26794}" type="datetimeFigureOut">
              <a:rPr lang="en-US" smtClean="0"/>
              <a:t>10/24/15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7B352-C971-45CD-95C0-98AFF07E8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782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F04D-DFE8-4F16-BB9A-663547C26794}" type="datetimeFigureOut">
              <a:rPr lang="en-US" smtClean="0"/>
              <a:t>10/24/15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7B352-C971-45CD-95C0-98AFF07E8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581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F04D-DFE8-4F16-BB9A-663547C26794}" type="datetimeFigureOut">
              <a:rPr lang="en-US" smtClean="0"/>
              <a:t>10/24/15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7B352-C971-45CD-95C0-98AFF07E8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141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F04D-DFE8-4F16-BB9A-663547C26794}" type="datetimeFigureOut">
              <a:rPr lang="en-US" smtClean="0"/>
              <a:t>10/24/15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7B352-C971-45CD-95C0-98AFF07E8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359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F04D-DFE8-4F16-BB9A-663547C26794}" type="datetimeFigureOut">
              <a:rPr lang="en-US" smtClean="0"/>
              <a:t>10/24/15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7B352-C971-45CD-95C0-98AFF07E8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701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F04D-DFE8-4F16-BB9A-663547C26794}" type="datetimeFigureOut">
              <a:rPr lang="en-US" smtClean="0"/>
              <a:t>10/24/15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7B352-C971-45CD-95C0-98AFF07E8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24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F04D-DFE8-4F16-BB9A-663547C26794}" type="datetimeFigureOut">
              <a:rPr lang="en-US" smtClean="0"/>
              <a:t>10/24/15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7B352-C971-45CD-95C0-98AFF07E8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538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F04D-DFE8-4F16-BB9A-663547C26794}" type="datetimeFigureOut">
              <a:rPr lang="en-US" smtClean="0"/>
              <a:t>10/24/15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7B352-C971-45CD-95C0-98AFF07E8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868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F04D-DFE8-4F16-BB9A-663547C26794}" type="datetimeFigureOut">
              <a:rPr lang="en-US" smtClean="0"/>
              <a:t>10/24/15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7B352-C971-45CD-95C0-98AFF07E8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37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0F04D-DFE8-4F16-BB9A-663547C26794}" type="datetimeFigureOut">
              <a:rPr lang="en-US" smtClean="0"/>
              <a:t>10/24/15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B7B352-C971-45CD-95C0-98AFF07E8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7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Relationship Id="rId3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icrosoft/Windows-Driver-Frameworks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2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file:///\\.\device" TargetMode="External"/><Relationship Id="rId4" Type="http://schemas.openxmlformats.org/officeDocument/2006/relationships/hyperlink" Target="file:///\\.\device\file" TargetMode="External"/><Relationship Id="rId5" Type="http://schemas.openxmlformats.org/officeDocument/2006/relationships/image" Target="../media/image8.pn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0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2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8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2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4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5.png"/><Relationship Id="rId5" Type="http://schemas.openxmlformats.org/officeDocument/2006/relationships/hyperlink" Target="http://www.ioactive.com/pdfs/IOActive_Advisory_F-Secure.pdf" TargetMode="External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8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8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2.png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2.pn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2.png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2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2.png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2.png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driverscape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59382" y="209550"/>
            <a:ext cx="6908418" cy="1102519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Windows drivers attack surface: some 'new' insights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804271"/>
            <a:ext cx="6400800" cy="131445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Ilja van Sprundel &lt;ivansprundel@ioactive.com&gt;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550412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Little bit of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686800" cy="339447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Windows kernel is architecturally divided in several managers </a:t>
            </a:r>
          </a:p>
          <a:p>
            <a:r>
              <a:rPr lang="en-US" dirty="0" smtClean="0"/>
              <a:t>IO mgr, Object mgr, vm mgr, proc mgr, ….</a:t>
            </a:r>
          </a:p>
          <a:p>
            <a:r>
              <a:rPr lang="en-US" dirty="0" smtClean="0"/>
              <a:t>They all serve a purpose </a:t>
            </a:r>
          </a:p>
          <a:p>
            <a:r>
              <a:rPr lang="en-US" dirty="0" smtClean="0"/>
              <a:t>Expose system calls to userland</a:t>
            </a:r>
          </a:p>
          <a:p>
            <a:r>
              <a:rPr lang="en-US" dirty="0" smtClean="0"/>
              <a:t>E.g. NtDeviceIoControl() will call into the IO mgr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950664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literature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458200" cy="339447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Windows NT </a:t>
            </a:r>
            <a:r>
              <a:rPr lang="en-US" dirty="0"/>
              <a:t>filesystem internals </a:t>
            </a:r>
            <a:endParaRPr lang="en-US" dirty="0" smtClean="0"/>
          </a:p>
          <a:p>
            <a:r>
              <a:rPr lang="en-US" dirty="0"/>
              <a:t>Windows NT Device Driver </a:t>
            </a:r>
            <a:r>
              <a:rPr lang="en-US" dirty="0" smtClean="0"/>
              <a:t>Development</a:t>
            </a:r>
            <a:endParaRPr lang="en-US" dirty="0"/>
          </a:p>
          <a:p>
            <a:r>
              <a:rPr lang="en-US" dirty="0"/>
              <a:t>windows </a:t>
            </a:r>
            <a:r>
              <a:rPr lang="en-US" dirty="0" smtClean="0"/>
              <a:t>NT/2000 </a:t>
            </a:r>
            <a:r>
              <a:rPr lang="en-US" dirty="0"/>
              <a:t>native </a:t>
            </a:r>
            <a:r>
              <a:rPr lang="en-US" dirty="0" smtClean="0"/>
              <a:t>API </a:t>
            </a:r>
            <a:r>
              <a:rPr lang="en-US" dirty="0"/>
              <a:t>reference </a:t>
            </a:r>
          </a:p>
          <a:p>
            <a:r>
              <a:rPr lang="en-US" dirty="0" smtClean="0"/>
              <a:t>Windows Internals</a:t>
            </a:r>
            <a:endParaRPr lang="en-US" dirty="0"/>
          </a:p>
          <a:p>
            <a:r>
              <a:rPr lang="en-US" dirty="0"/>
              <a:t>Programming the </a:t>
            </a:r>
            <a:r>
              <a:rPr lang="en-US" dirty="0" smtClean="0"/>
              <a:t>Microsoft Windows Driver Model 2</a:t>
            </a:r>
            <a:r>
              <a:rPr lang="en-US" baseline="30000" dirty="0" smtClean="0"/>
              <a:t>nd</a:t>
            </a:r>
            <a:r>
              <a:rPr lang="en-US" dirty="0" smtClean="0"/>
              <a:t> edition</a:t>
            </a:r>
            <a:endParaRPr lang="en-US" dirty="0"/>
          </a:p>
          <a:p>
            <a:r>
              <a:rPr lang="en-US" dirty="0"/>
              <a:t>Undocumented </a:t>
            </a:r>
            <a:r>
              <a:rPr lang="en-US" dirty="0" smtClean="0"/>
              <a:t>Windows </a:t>
            </a:r>
            <a:r>
              <a:rPr lang="en-US" dirty="0"/>
              <a:t>2000 </a:t>
            </a:r>
            <a:r>
              <a:rPr lang="en-US" dirty="0" smtClean="0"/>
              <a:t>Secrets</a:t>
            </a:r>
            <a:endParaRPr lang="en-US" dirty="0"/>
          </a:p>
          <a:p>
            <a:r>
              <a:rPr lang="en-US" dirty="0"/>
              <a:t>Undocumented </a:t>
            </a:r>
            <a:r>
              <a:rPr lang="en-US" dirty="0" smtClean="0"/>
              <a:t>Windows </a:t>
            </a:r>
            <a:r>
              <a:rPr lang="en-US" dirty="0"/>
              <a:t>NT </a:t>
            </a:r>
          </a:p>
          <a:p>
            <a:r>
              <a:rPr lang="en-US" dirty="0"/>
              <a:t>Windows Graphics Programming: win32 GDI and </a:t>
            </a:r>
            <a:r>
              <a:rPr lang="en-US" dirty="0" smtClean="0"/>
              <a:t>DirectDraw</a:t>
            </a:r>
          </a:p>
          <a:p>
            <a:r>
              <a:rPr lang="en-US" dirty="0"/>
              <a:t>Developing Drivers with the Windows Driver Foundation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042851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literature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 IDA Pro Book 2</a:t>
            </a:r>
            <a:r>
              <a:rPr lang="en-US" baseline="30000" dirty="0"/>
              <a:t>nd</a:t>
            </a:r>
            <a:r>
              <a:rPr lang="en-US" dirty="0"/>
              <a:t> edition</a:t>
            </a:r>
          </a:p>
          <a:p>
            <a:r>
              <a:rPr lang="en-US" dirty="0"/>
              <a:t>Practical Reverse Engineering</a:t>
            </a:r>
          </a:p>
          <a:p>
            <a:r>
              <a:rPr lang="en-US" dirty="0" smtClean="0"/>
              <a:t>Writing Secure Code </a:t>
            </a:r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edition</a:t>
            </a:r>
          </a:p>
          <a:p>
            <a:r>
              <a:rPr lang="en-US" dirty="0"/>
              <a:t>The art of software security assessment</a:t>
            </a:r>
          </a:p>
          <a:p>
            <a:r>
              <a:rPr lang="en-US" dirty="0" err="1"/>
              <a:t>shellcoders</a:t>
            </a:r>
            <a:r>
              <a:rPr lang="en-US" dirty="0"/>
              <a:t> handbook 2</a:t>
            </a:r>
            <a:r>
              <a:rPr lang="en-US" baseline="30000" dirty="0"/>
              <a:t>nd</a:t>
            </a:r>
            <a:r>
              <a:rPr lang="en-US" dirty="0"/>
              <a:t> edition</a:t>
            </a:r>
          </a:p>
          <a:p>
            <a:r>
              <a:rPr lang="en-US" dirty="0"/>
              <a:t>A Guide to Kernel Exploitation: Attacking the </a:t>
            </a:r>
            <a:r>
              <a:rPr lang="en-US" dirty="0" smtClean="0"/>
              <a:t>Core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055152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windows_architectur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-11270"/>
            <a:ext cx="6172200" cy="5154770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614741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Windows kernel offers a multitude of different driver models and frameworks, these include: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43000" y="2190750"/>
            <a:ext cx="7315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WDM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err="1" smtClean="0"/>
              <a:t>FastIo</a:t>
            </a:r>
            <a:endParaRPr lang="en-US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WDF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KMDF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UMDF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hyper-v VSC/VSP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WFP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NDIS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Fs mini filter and legacy filter driver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WSK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WMI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Win32k.sys (font drivers, XPDDM, ...)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WDDM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registry callbacks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create process and image load callbacks </a:t>
            </a:r>
            <a:endParaRPr lang="en-US" sz="1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600841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of these come with their own set of security peculiarities/eccentricities, and are worthy of a presentation all on their own.</a:t>
            </a:r>
          </a:p>
          <a:p>
            <a:r>
              <a:rPr lang="en-US" dirty="0" smtClean="0"/>
              <a:t>for the purpose of this presentation we will limit ourselves to WDM and a little bit of KMDF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310195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WDM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Windows Driver Model </a:t>
            </a:r>
          </a:p>
          <a:p>
            <a:r>
              <a:rPr lang="en-US" dirty="0" smtClean="0"/>
              <a:t>Has been around since win2000</a:t>
            </a:r>
          </a:p>
          <a:p>
            <a:pPr lvl="1"/>
            <a:r>
              <a:rPr lang="en-US" dirty="0" smtClean="0"/>
              <a:t>Updates older NT driver model</a:t>
            </a:r>
          </a:p>
          <a:p>
            <a:r>
              <a:rPr lang="en-US" dirty="0" smtClean="0"/>
              <a:t>The standard model for how drivers are written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328152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IO manager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IO manager proxies requests from user to (WDM) drivers </a:t>
            </a:r>
          </a:p>
          <a:p>
            <a:r>
              <a:rPr lang="en-US" dirty="0" smtClean="0"/>
              <a:t>It does (some) validation</a:t>
            </a:r>
          </a:p>
          <a:p>
            <a:r>
              <a:rPr lang="en-US" dirty="0" smtClean="0"/>
              <a:t>it packs it up nicely for the driver (in a structure called an IRP (IO Request Packet))</a:t>
            </a:r>
          </a:p>
          <a:p>
            <a:r>
              <a:rPr lang="en-US" dirty="0" smtClean="0"/>
              <a:t>Send it to the driver’s dispatch routine </a:t>
            </a:r>
          </a:p>
          <a:p>
            <a:r>
              <a:rPr lang="en-US" dirty="0" smtClean="0"/>
              <a:t>Tells it what arguments the user gave it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984672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simple driver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458200" cy="339447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Most windows drivers start with a function called DriverEntry() </a:t>
            </a:r>
          </a:p>
          <a:p>
            <a:r>
              <a:rPr lang="en-US" dirty="0" smtClean="0"/>
              <a:t>Create a device name:</a:t>
            </a:r>
            <a:br>
              <a:rPr lang="en-US" dirty="0" smtClean="0"/>
            </a:br>
            <a:r>
              <a:rPr lang="en-US" b="1" dirty="0" smtClean="0"/>
              <a:t>IoCreateDevice()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IoCreateDeviceSecure()</a:t>
            </a:r>
            <a:endParaRPr lang="en-US" dirty="0"/>
          </a:p>
          <a:p>
            <a:r>
              <a:rPr lang="en-US" dirty="0" smtClean="0"/>
              <a:t>Export device name to user: </a:t>
            </a:r>
            <a:br>
              <a:rPr lang="en-US" dirty="0" smtClean="0"/>
            </a:br>
            <a:r>
              <a:rPr lang="en-US" b="1" dirty="0" smtClean="0"/>
              <a:t>IoCreateSymbolicLink()</a:t>
            </a:r>
            <a:br>
              <a:rPr lang="en-US" b="1" dirty="0" smtClean="0"/>
            </a:br>
            <a:r>
              <a:rPr lang="en-US" dirty="0" smtClean="0"/>
              <a:t>IoRegisterDeviceInterface()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29095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simple driver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686800" cy="3394472"/>
          </a:xfrm>
        </p:spPr>
        <p:txBody>
          <a:bodyPr/>
          <a:lstStyle/>
          <a:p>
            <a:r>
              <a:rPr lang="en-US" dirty="0" smtClean="0"/>
              <a:t>register one or more dispatch routines the IOmanager can call</a:t>
            </a:r>
          </a:p>
          <a:p>
            <a:r>
              <a:rPr lang="en-US" dirty="0" smtClean="0"/>
              <a:t>Finding those routines is usually not hard</a:t>
            </a:r>
          </a:p>
          <a:p>
            <a:r>
              <a:rPr lang="en-US" dirty="0" smtClean="0"/>
              <a:t>Those routines is where input parsing happens!</a:t>
            </a:r>
          </a:p>
          <a:p>
            <a:r>
              <a:rPr lang="en-US" dirty="0" smtClean="0"/>
              <a:t>Stuff like ioctl, fsctl, open, read, write, …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429447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simple driver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47800" y="895350"/>
            <a:ext cx="6842760" cy="41857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 smtClean="0"/>
              <a:t>DriverEntry(PDRIVER_OBJECT </a:t>
            </a:r>
            <a:r>
              <a:rPr lang="en-US" sz="1400" b="1" dirty="0" smtClean="0"/>
              <a:t>DriverObject</a:t>
            </a:r>
            <a:r>
              <a:rPr lang="en-US" sz="1400" dirty="0" smtClean="0"/>
              <a:t>,IN PUNICODE_STRING  RegistryPath) {</a:t>
            </a:r>
          </a:p>
          <a:p>
            <a:r>
              <a:rPr lang="en-US" sz="1400" dirty="0" smtClean="0"/>
              <a:t>	UNICODE_STRING dev, slink;</a:t>
            </a:r>
          </a:p>
          <a:p>
            <a:r>
              <a:rPr lang="en-US" sz="1400" dirty="0" smtClean="0"/>
              <a:t>	DEVICE_OBJECT deviceObject;</a:t>
            </a:r>
          </a:p>
          <a:p>
            <a:r>
              <a:rPr lang="en-US" sz="1400" dirty="0" smtClean="0"/>
              <a:t>	RtlInitUnicodeString(&amp;dev, L"\\Device\\testdrv");</a:t>
            </a:r>
          </a:p>
          <a:p>
            <a:r>
              <a:rPr lang="en-US" sz="1400" dirty="0" smtClean="0"/>
              <a:t>	RtlInitUNicodeString(&amp;slink, L"\\DosDevices\\testdrv");</a:t>
            </a:r>
          </a:p>
          <a:p>
            <a:endParaRPr lang="en-US" sz="1400" dirty="0" smtClean="0"/>
          </a:p>
          <a:p>
            <a:r>
              <a:rPr lang="en-US" sz="1400" dirty="0" smtClean="0"/>
              <a:t>	IoCreateDevice(DriverObject, sizeof(65533),&amp;dev,</a:t>
            </a:r>
          </a:p>
          <a:p>
            <a:r>
              <a:rPr lang="en-US" sz="1400" dirty="0" smtClean="0"/>
              <a:t>	    0, FILE_DEVICE_UNKNOWN, 0, FALSE, &amp;deviceObject);	</a:t>
            </a:r>
          </a:p>
          <a:p>
            <a:endParaRPr lang="en-US" sz="1400" dirty="0" smtClean="0"/>
          </a:p>
          <a:p>
            <a:r>
              <a:rPr lang="en-US" sz="1400" dirty="0" smtClean="0"/>
              <a:t>	IoCreateSymbolicLink(&amp;slink, &amp;dev);</a:t>
            </a:r>
          </a:p>
          <a:p>
            <a:endParaRPr lang="en-US" sz="1400" dirty="0" smtClean="0"/>
          </a:p>
          <a:p>
            <a:r>
              <a:rPr lang="en-US" sz="1400" b="1" dirty="0" smtClean="0"/>
              <a:t>	DriverObject-&gt;MajorFunction[IRP_MJ_DEVICE_CONTROL] = dispatchIoctl;</a:t>
            </a:r>
          </a:p>
          <a:p>
            <a:r>
              <a:rPr lang="en-US" sz="1400" b="1" dirty="0" smtClean="0"/>
              <a:t>	DriverObject-&gt;MajorFunction[IRP_MJ_CREATE] = dispatchCreate;</a:t>
            </a:r>
          </a:p>
          <a:p>
            <a:r>
              <a:rPr lang="en-US" sz="1400" b="1" dirty="0" smtClean="0"/>
              <a:t>	DriverObject-&gt;MajorFunction[IRP_MJ_CLOSE] = dispatchClose;</a:t>
            </a:r>
          </a:p>
          <a:p>
            <a:r>
              <a:rPr lang="en-US" sz="1400" b="1" dirty="0" smtClean="0"/>
              <a:t>	DriverObject-&gt;MajorFunction[IRP_MJ_READ] =  dispatchRead;</a:t>
            </a:r>
          </a:p>
          <a:p>
            <a:r>
              <a:rPr lang="en-US" sz="1400" b="1" dirty="0" smtClean="0"/>
              <a:t>	DriverObject-&gt;MajorFunction[IRP_MJ_WRITE] = dispatchWrite;</a:t>
            </a:r>
          </a:p>
          <a:p>
            <a:r>
              <a:rPr lang="en-US" sz="1400" b="1" dirty="0" smtClean="0"/>
              <a:t>	DriverObject-&gt;DriverUnload = testdrv_unload;</a:t>
            </a:r>
          </a:p>
          <a:p>
            <a:r>
              <a:rPr lang="en-US" sz="1400" dirty="0" smtClean="0"/>
              <a:t>	return STATUS_SUCCESS;</a:t>
            </a:r>
          </a:p>
          <a:p>
            <a:r>
              <a:rPr lang="en-US" sz="1400" dirty="0" smtClean="0"/>
              <a:t>}</a:t>
            </a:r>
            <a:endParaRPr lang="en-US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57464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functions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0156976"/>
              </p:ext>
            </p:extLst>
          </p:nvPr>
        </p:nvGraphicFramePr>
        <p:xfrm>
          <a:off x="152400" y="1047750"/>
          <a:ext cx="8839200" cy="37947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19600"/>
                <a:gridCol w="4419600"/>
              </a:tblGrid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Major</a:t>
                      </a:r>
                      <a:r>
                        <a:rPr lang="en-US" sz="1400" baseline="0" dirty="0" smtClean="0"/>
                        <a:t> function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Systemcall</a:t>
                      </a:r>
                      <a:r>
                        <a:rPr lang="en-US" sz="1400" dirty="0" smtClean="0"/>
                        <a:t> to get there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IRP_MJ_DEVICE_CONTROL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NtDeviceIoControlFile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IRP_MJ_CREATE 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NtCreateFile, NtOpenFile 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IRP_MJ_CREATE_NAMED_PIPE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NtCreateNamedPipeFile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IRP_MJ_CREATE_MAILSLOT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NtCreateMailSlotFlie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IRP_MJ_READ 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NtReadFile(Scatter)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IRP_MJ_WRITE 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NtWriteFile(Scatter)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IRP_MJ_QUERY_INFORMATION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NtQueryInformationFile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IRP_MJ_SET_INFORMATION 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NtSetInformationFile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IRP_MJ_CLOSE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NtCloseHandle (sort of)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IRP_MJ_DIRECTORY_CONTROL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NtQueryDirectoryFile</a:t>
                      </a:r>
                      <a:r>
                        <a:rPr lang="en-US" sz="1400" dirty="0" smtClean="0"/>
                        <a:t> (IRP_MN_QUERY_DIRECTORY)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IRP_MJ_DIRECTORY_CONTROL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NtNotifyChangeDirectoryFile</a:t>
                      </a:r>
                      <a:r>
                        <a:rPr lang="en-US" sz="1400" dirty="0" smtClean="0"/>
                        <a:t> (IRP_MN_NOTIFY_CHANGE_DIRECTORY)</a:t>
                      </a:r>
                      <a:endParaRPr lang="en-US" sz="1400" dirty="0"/>
                    </a:p>
                  </a:txBody>
                  <a:tcPr marT="34290" marB="34290"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606165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Ilja van Sprundel</a:t>
            </a:r>
          </a:p>
          <a:p>
            <a:r>
              <a:rPr lang="en-US" dirty="0" smtClean="0"/>
              <a:t>ivansprundel@ioactive.com</a:t>
            </a:r>
          </a:p>
          <a:p>
            <a:r>
              <a:rPr lang="en-US" dirty="0" smtClean="0"/>
              <a:t>Director of Penetration Testing at </a:t>
            </a:r>
            <a:r>
              <a:rPr lang="en-US" dirty="0" err="1" smtClean="0"/>
              <a:t>IOActive</a:t>
            </a:r>
            <a:endParaRPr lang="en-US" dirty="0" smtClean="0"/>
          </a:p>
          <a:p>
            <a:r>
              <a:rPr lang="en-US" dirty="0" smtClean="0"/>
              <a:t>Pen test</a:t>
            </a:r>
          </a:p>
          <a:p>
            <a:r>
              <a:rPr lang="en-US" dirty="0" smtClean="0"/>
              <a:t>Code review</a:t>
            </a:r>
          </a:p>
          <a:p>
            <a:r>
              <a:rPr lang="en-US" dirty="0" smtClean="0"/>
              <a:t>Break stuff for fun and profit :)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3018" y="4324350"/>
            <a:ext cx="3048000" cy="66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345253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functions (Cont.)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6766466"/>
              </p:ext>
            </p:extLst>
          </p:nvPr>
        </p:nvGraphicFramePr>
        <p:xfrm>
          <a:off x="152400" y="1047750"/>
          <a:ext cx="8839200" cy="36652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19600"/>
                <a:gridCol w="4419600"/>
              </a:tblGrid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Major</a:t>
                      </a:r>
                      <a:r>
                        <a:rPr lang="en-US" sz="1400" baseline="0" dirty="0" smtClean="0"/>
                        <a:t> function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Userland system call to get there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IRP_MJ_FILE_SYSTEM_CONTROL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NtFsControlfile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IRP_MJ_FLUSH_BUFFERS 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NtFlushBuffersFile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IRP_MJ_LOCK_CONTROL 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NtLockFile, NtUnlockFile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IRP_MJ_QUERY_EA 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NtQueryEaFile 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IRP_MJ_QUERY_QUOTA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NtQueryQuotaInformationFile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IRP_MJ_QUERY_SECURITY 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NtQuerySecurityObject 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IRP_MJ_QUERY_VOLUME_INFORMATION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NtQueryVolumeInformationFile 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IRP_MJ_SET_EA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NtSetEaFile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IRP_MJ_SET_QUOTA 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NtSetQuotaInformationFile 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IRP_MJ_SET_SECURITY 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NtSetSecurityObject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IRP_MJ_SET_VOLUME_INFORMATION 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NtSetVolumeInformationFile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IRP_MJ_SHUTDOWN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NtShutdownSystem</a:t>
                      </a:r>
                      <a:endParaRPr lang="en-US" sz="1400" dirty="0"/>
                    </a:p>
                  </a:txBody>
                  <a:tcPr marT="34290" marB="34290"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393744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Dispatch routines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686800" cy="388619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Corresponding system calls for all these dispatch routines</a:t>
            </a:r>
          </a:p>
          <a:p>
            <a:pPr lvl="1"/>
            <a:r>
              <a:rPr lang="en-US" dirty="0" smtClean="0"/>
              <a:t>Each of these deserve inclusion in this presentation </a:t>
            </a:r>
          </a:p>
          <a:p>
            <a:pPr lvl="1"/>
            <a:r>
              <a:rPr lang="en-US" dirty="0" smtClean="0"/>
              <a:t>Will limit to </a:t>
            </a:r>
            <a:r>
              <a:rPr lang="en-US" dirty="0" err="1" smtClean="0"/>
              <a:t>ioctl</a:t>
            </a:r>
            <a:r>
              <a:rPr lang="en-US" dirty="0"/>
              <a:t> </a:t>
            </a:r>
            <a:r>
              <a:rPr lang="en-US" dirty="0" smtClean="0"/>
              <a:t>(simplicity, time constrains)</a:t>
            </a:r>
          </a:p>
          <a:p>
            <a:r>
              <a:rPr lang="en-US" dirty="0" smtClean="0"/>
              <a:t>IO manager is the layer between them </a:t>
            </a:r>
          </a:p>
          <a:p>
            <a:r>
              <a:rPr lang="en-US" dirty="0" smtClean="0"/>
              <a:t>IO manager will validate the arguments the </a:t>
            </a:r>
            <a:r>
              <a:rPr lang="en-US" dirty="0" err="1" smtClean="0"/>
              <a:t>systemcall</a:t>
            </a:r>
            <a:r>
              <a:rPr lang="en-US" dirty="0" smtClean="0"/>
              <a:t> provides </a:t>
            </a:r>
          </a:p>
          <a:p>
            <a:r>
              <a:rPr lang="en-US" dirty="0" smtClean="0"/>
              <a:t>But only in certain situations and configurations</a:t>
            </a:r>
          </a:p>
          <a:p>
            <a:r>
              <a:rPr lang="en-US" dirty="0" smtClean="0"/>
              <a:t>Things can get complicated:</a:t>
            </a:r>
          </a:p>
          <a:p>
            <a:pPr lvl="1"/>
            <a:r>
              <a:rPr lang="en-US" dirty="0" smtClean="0"/>
              <a:t>Documented on MSDN</a:t>
            </a:r>
          </a:p>
          <a:p>
            <a:pPr lvl="1"/>
            <a:r>
              <a:rPr lang="en-US" dirty="0" smtClean="0"/>
              <a:t>Specific details not always clearly documented (e.g. “buffer capped at XXX </a:t>
            </a:r>
            <a:r>
              <a:rPr lang="en-US" dirty="0" err="1" smtClean="0"/>
              <a:t>len</a:t>
            </a:r>
            <a:r>
              <a:rPr lang="en-US" dirty="0" smtClean="0"/>
              <a:t>” “buffer is validated, probed and captured if bit XYZ is set, else it’s not”, …) 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405437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Dispatch routines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IOmanager will call the dispatch routine</a:t>
            </a:r>
          </a:p>
          <a:p>
            <a:r>
              <a:rPr lang="en-US" dirty="0" smtClean="0"/>
              <a:t>They all have the same parameters: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" y="2628900"/>
            <a:ext cx="7696200" cy="22467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NTSTATUS </a:t>
            </a:r>
          </a:p>
          <a:p>
            <a:r>
              <a:rPr lang="en-US" sz="2800" dirty="0" smtClean="0"/>
              <a:t>dispatchIoctl( IN PDEVICE_OBJECT DeviceObject, </a:t>
            </a:r>
          </a:p>
          <a:p>
            <a:r>
              <a:rPr lang="en-US" sz="2800" dirty="0" smtClean="0"/>
              <a:t>		    IN PIRP Irp) {</a:t>
            </a:r>
          </a:p>
          <a:p>
            <a:r>
              <a:rPr lang="en-US" sz="2800" dirty="0" smtClean="0"/>
              <a:t>	/* do something */</a:t>
            </a:r>
          </a:p>
          <a:p>
            <a:r>
              <a:rPr lang="en-US" sz="2800" dirty="0" smtClean="0"/>
              <a:t>}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248685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94335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IO request packet</a:t>
            </a:r>
          </a:p>
          <a:p>
            <a:r>
              <a:rPr lang="en-US" dirty="0" smtClean="0"/>
              <a:t>Struct that has all the parameters any of the dispatch routines would ever need</a:t>
            </a:r>
          </a:p>
          <a:p>
            <a:r>
              <a:rPr lang="en-US" dirty="0" smtClean="0"/>
              <a:t>Requestor mode</a:t>
            </a:r>
          </a:p>
          <a:p>
            <a:r>
              <a:rPr lang="en-US" dirty="0" smtClean="0"/>
              <a:t>SystemBuffer</a:t>
            </a:r>
          </a:p>
          <a:p>
            <a:r>
              <a:rPr lang="en-US" dirty="0" smtClean="0"/>
              <a:t>MdlAddress</a:t>
            </a:r>
          </a:p>
          <a:p>
            <a:r>
              <a:rPr lang="en-US" dirty="0" smtClean="0"/>
              <a:t>UserBuffer</a:t>
            </a:r>
          </a:p>
          <a:p>
            <a:r>
              <a:rPr lang="en-US" dirty="0" smtClean="0"/>
              <a:t>IoStatus</a:t>
            </a:r>
          </a:p>
          <a:p>
            <a:r>
              <a:rPr lang="en-US" dirty="0" smtClean="0"/>
              <a:t>Consistent way of talking to drivers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53920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IRP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9213" y="1200151"/>
            <a:ext cx="7545575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40655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IRP Stack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686800" cy="394335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All IRP’s come with a stack (IO_STACK_LOCATION)</a:t>
            </a:r>
          </a:p>
          <a:p>
            <a:r>
              <a:rPr lang="en-US" dirty="0" smtClean="0"/>
              <a:t>Contains specific info drivers might need:</a:t>
            </a:r>
          </a:p>
          <a:p>
            <a:pPr lvl="1"/>
            <a:r>
              <a:rPr lang="en-US" dirty="0" smtClean="0"/>
              <a:t>Major and minor function nr</a:t>
            </a:r>
          </a:p>
          <a:p>
            <a:pPr lvl="1"/>
            <a:r>
              <a:rPr lang="en-US" dirty="0" smtClean="0"/>
              <a:t>Device object </a:t>
            </a:r>
          </a:p>
          <a:p>
            <a:pPr lvl="1"/>
            <a:r>
              <a:rPr lang="en-US" dirty="0" smtClean="0"/>
              <a:t>File object</a:t>
            </a:r>
          </a:p>
          <a:p>
            <a:r>
              <a:rPr lang="en-US" dirty="0" smtClean="0"/>
              <a:t>Has function parameter union (</a:t>
            </a:r>
            <a:r>
              <a:rPr lang="en-US" dirty="0" err="1" smtClean="0"/>
              <a:t>ioctl</a:t>
            </a:r>
            <a:r>
              <a:rPr lang="en-US" dirty="0" smtClean="0"/>
              <a:t>, read, write, …)</a:t>
            </a:r>
          </a:p>
          <a:p>
            <a:pPr lvl="1"/>
            <a:r>
              <a:rPr lang="en-US" dirty="0" smtClean="0"/>
              <a:t>contains parameters specific to that function.</a:t>
            </a:r>
          </a:p>
          <a:p>
            <a:r>
              <a:rPr lang="en-US" dirty="0" smtClean="0"/>
              <a:t>IrpSp = IoGetCurrentIrpStackLocation(irp);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28939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IRP_MJ_DEVICE_CONTROL</a:t>
            </a:r>
            <a:endParaRPr lang="en-US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9600" y="909377"/>
            <a:ext cx="7848600" cy="415498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NTSTATUS NtDeviceIoControlFile(      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HANDLE 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FileHandle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    HANDLE 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Event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PIO_APC_ROUTINE 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ApcRoutine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    PVOID 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ApcContext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    PIO_STATUS_BLOCK 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IoStatusBlock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    ULONG 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itchFamily="34" charset="-128"/>
                <a:cs typeface="Arial" pitchFamily="34" charset="0"/>
              </a:rPr>
              <a:t>IoControlCode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    PVOID 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itchFamily="34" charset="-128"/>
                <a:cs typeface="Arial" pitchFamily="34" charset="0"/>
              </a:rPr>
              <a:t>InputBuffer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ULONG 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itchFamily="34" charset="-128"/>
                <a:cs typeface="Arial" pitchFamily="34" charset="0"/>
              </a:rPr>
              <a:t>InputBufferLength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    PVOID 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itchFamily="34" charset="-128"/>
                <a:cs typeface="Arial" pitchFamily="34" charset="0"/>
              </a:rPr>
              <a:t>OutputBuffer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    ULONG 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itchFamily="34" charset="-128"/>
                <a:cs typeface="Arial" pitchFamily="34" charset="0"/>
              </a:rPr>
              <a:t>OutputBufferLength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);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489611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IRP_MJ_DEVICE_CONTROL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IoControlCode, InputBuffer, InputBufferLength, Outputbuffer, OutputbufferLength will be given to the IO Manager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 what manner the buffers and their lengths are given to the driver depends on the IoControlCode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43447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IRP_MJ_DEVICE_CONTROL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IoControlCode’s are a combination of values or’ed together</a:t>
            </a:r>
            <a:endParaRPr lang="en-US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514600"/>
            <a:ext cx="7467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685800" y="4286250"/>
            <a:ext cx="8001000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#define IOCTL_</a:t>
            </a:r>
            <a:r>
              <a:rPr lang="en-US" i="1" dirty="0" smtClean="0"/>
              <a:t>Device</a:t>
            </a:r>
            <a:r>
              <a:rPr lang="en-US" dirty="0" smtClean="0"/>
              <a:t>_</a:t>
            </a:r>
            <a:r>
              <a:rPr lang="en-US" i="1" dirty="0" smtClean="0"/>
              <a:t>Function </a:t>
            </a:r>
            <a:r>
              <a:rPr lang="en-US" dirty="0" smtClean="0"/>
              <a:t>CTL_CODE(</a:t>
            </a:r>
            <a:r>
              <a:rPr lang="en-US" i="1" dirty="0" smtClean="0"/>
              <a:t>DeviceType</a:t>
            </a:r>
            <a:r>
              <a:rPr lang="en-US" dirty="0" smtClean="0"/>
              <a:t>, </a:t>
            </a:r>
            <a:r>
              <a:rPr lang="en-US" i="1" dirty="0" smtClean="0"/>
              <a:t>Function</a:t>
            </a:r>
            <a:r>
              <a:rPr lang="en-US" dirty="0" smtClean="0"/>
              <a:t>, </a:t>
            </a:r>
            <a:r>
              <a:rPr lang="en-US" i="1" dirty="0" smtClean="0"/>
              <a:t>Method</a:t>
            </a:r>
            <a:r>
              <a:rPr lang="en-US" dirty="0" smtClean="0"/>
              <a:t>, </a:t>
            </a:r>
            <a:r>
              <a:rPr lang="en-US" i="1" dirty="0" smtClean="0"/>
              <a:t>Access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1620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IRP_MJ_DEVICE_CONTROL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88619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two values we care about are </a:t>
            </a:r>
            <a:r>
              <a:rPr lang="en-US" b="1" dirty="0" smtClean="0"/>
              <a:t>Transfertype</a:t>
            </a:r>
            <a:r>
              <a:rPr lang="en-US" dirty="0" smtClean="0"/>
              <a:t> and </a:t>
            </a:r>
            <a:r>
              <a:rPr lang="en-US" b="1" dirty="0" smtClean="0"/>
              <a:t>Required access</a:t>
            </a:r>
          </a:p>
          <a:p>
            <a:r>
              <a:rPr lang="en-US" dirty="0" smtClean="0"/>
              <a:t>Required access can be any of: </a:t>
            </a:r>
          </a:p>
          <a:p>
            <a:pPr lvl="1"/>
            <a:r>
              <a:rPr lang="en-US" dirty="0" smtClean="0"/>
              <a:t>FILE_ANY_ACCESS </a:t>
            </a:r>
          </a:p>
          <a:p>
            <a:pPr lvl="1"/>
            <a:r>
              <a:rPr lang="en-US" dirty="0" smtClean="0"/>
              <a:t>FILE_READ_DATA </a:t>
            </a:r>
          </a:p>
          <a:p>
            <a:pPr lvl="1"/>
            <a:r>
              <a:rPr lang="en-US" dirty="0" smtClean="0"/>
              <a:t>FILE_WRITE_DATA (read and write can be or’ed together)</a:t>
            </a:r>
          </a:p>
          <a:p>
            <a:endParaRPr lang="en-US" dirty="0" smtClean="0"/>
          </a:p>
          <a:p>
            <a:r>
              <a:rPr lang="en-US" dirty="0" smtClean="0"/>
              <a:t>Basically, it says you need to have the file handle open with that level of access. (else the IOmanager will kick you out)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472867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Outline/Agenda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943349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What’s this about / goal / intro </a:t>
            </a:r>
          </a:p>
          <a:p>
            <a:r>
              <a:rPr lang="en-US" dirty="0" smtClean="0"/>
              <a:t>Part 1: where </a:t>
            </a:r>
          </a:p>
          <a:p>
            <a:pPr lvl="1"/>
            <a:r>
              <a:rPr lang="en-US" dirty="0" smtClean="0"/>
              <a:t>Architecture </a:t>
            </a:r>
          </a:p>
          <a:p>
            <a:pPr lvl="1"/>
            <a:r>
              <a:rPr lang="en-US" dirty="0" smtClean="0"/>
              <a:t>Drivers / WDM</a:t>
            </a:r>
          </a:p>
          <a:p>
            <a:pPr lvl="1"/>
            <a:r>
              <a:rPr lang="en-US" dirty="0" err="1" smtClean="0"/>
              <a:t>IOMgr</a:t>
            </a:r>
            <a:endParaRPr lang="en-US" dirty="0" smtClean="0"/>
          </a:p>
          <a:p>
            <a:pPr lvl="1"/>
            <a:r>
              <a:rPr lang="en-US" dirty="0" smtClean="0"/>
              <a:t>Dispatch / IRP / </a:t>
            </a:r>
            <a:r>
              <a:rPr lang="en-US" dirty="0" err="1" smtClean="0"/>
              <a:t>ioctl</a:t>
            </a:r>
            <a:endParaRPr lang="en-US" dirty="0" smtClean="0"/>
          </a:p>
          <a:p>
            <a:pPr lvl="1"/>
            <a:r>
              <a:rPr lang="en-US" dirty="0" err="1" smtClean="0"/>
              <a:t>kmdf</a:t>
            </a:r>
            <a:endParaRPr lang="en-US" dirty="0" smtClean="0"/>
          </a:p>
          <a:p>
            <a:r>
              <a:rPr lang="en-US" dirty="0" smtClean="0"/>
              <a:t>Part 2: what</a:t>
            </a:r>
          </a:p>
          <a:p>
            <a:pPr lvl="1"/>
            <a:r>
              <a:rPr lang="en-US" dirty="0"/>
              <a:t>device creation </a:t>
            </a:r>
          </a:p>
          <a:p>
            <a:pPr lvl="1"/>
            <a:r>
              <a:rPr lang="en-US" dirty="0"/>
              <a:t>working with the </a:t>
            </a:r>
            <a:r>
              <a:rPr lang="en-US" dirty="0" err="1"/>
              <a:t>IOManager</a:t>
            </a:r>
            <a:r>
              <a:rPr lang="en-US" dirty="0"/>
              <a:t> </a:t>
            </a:r>
          </a:p>
          <a:p>
            <a:pPr lvl="1"/>
            <a:r>
              <a:rPr lang="en-US" dirty="0" err="1"/>
              <a:t>Userland</a:t>
            </a:r>
            <a:r>
              <a:rPr lang="en-US" dirty="0"/>
              <a:t> data and pointers </a:t>
            </a:r>
          </a:p>
          <a:p>
            <a:pPr lvl="1"/>
            <a:r>
              <a:rPr lang="en-US" dirty="0"/>
              <a:t>memory related bugs </a:t>
            </a:r>
          </a:p>
          <a:p>
            <a:pPr lvl="1"/>
            <a:r>
              <a:rPr lang="en-US" dirty="0"/>
              <a:t>Object handling bugs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22234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IRP_MJ_DEVICE_CONTROL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94334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Transfertype can be one of four things: </a:t>
            </a:r>
          </a:p>
          <a:p>
            <a:pPr lvl="1"/>
            <a:r>
              <a:rPr lang="en-US" dirty="0" smtClean="0"/>
              <a:t>METHOD_BUFFERED</a:t>
            </a:r>
          </a:p>
          <a:p>
            <a:pPr lvl="1"/>
            <a:r>
              <a:rPr lang="en-US" dirty="0" smtClean="0"/>
              <a:t>METHOD_NEITHER</a:t>
            </a:r>
          </a:p>
          <a:p>
            <a:pPr lvl="1"/>
            <a:r>
              <a:rPr lang="en-US" dirty="0" smtClean="0"/>
              <a:t>METHOD_IN_DIRECT</a:t>
            </a:r>
          </a:p>
          <a:p>
            <a:pPr lvl="1"/>
            <a:r>
              <a:rPr lang="en-US" dirty="0" smtClean="0"/>
              <a:t>METHOD_OUT_DIRECT</a:t>
            </a:r>
          </a:p>
          <a:p>
            <a:endParaRPr lang="en-US" dirty="0" smtClean="0"/>
          </a:p>
          <a:p>
            <a:r>
              <a:rPr lang="en-US" dirty="0" smtClean="0"/>
              <a:t>The IO manager will use these to decide how to pass your buffers to the driver.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886141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IRP_MJ_DEVICE_CONTROL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686800" cy="3943349"/>
          </a:xfrm>
        </p:spPr>
        <p:txBody>
          <a:bodyPr>
            <a:normAutofit fontScale="92500" lnSpcReduction="2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b="1" dirty="0" smtClean="0"/>
              <a:t>METHOD_BUFFERED</a:t>
            </a:r>
          </a:p>
          <a:p>
            <a:r>
              <a:rPr lang="en-US" dirty="0" smtClean="0"/>
              <a:t>The IO manager will make sure your input buffer and output buffer are in userspace</a:t>
            </a:r>
            <a:endParaRPr lang="en-US" dirty="0"/>
          </a:p>
          <a:p>
            <a:r>
              <a:rPr lang="en-US" dirty="0" smtClean="0"/>
              <a:t>That their lengths are ok (e.g. won’t cause overflow with addr, won’t spill over in kernel, …)</a:t>
            </a:r>
          </a:p>
          <a:p>
            <a:r>
              <a:rPr lang="en-US" dirty="0" smtClean="0"/>
              <a:t>Copies inputbuffer to a kernel buffer (no length restrictions beyond the size of a 32bit ULONG and available memory)</a:t>
            </a:r>
          </a:p>
          <a:p>
            <a:r>
              <a:rPr lang="en-US" dirty="0" smtClean="0"/>
              <a:t>Charges quota for memory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00346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IRP_MJ_DEVICE_CONTROL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943350"/>
          </a:xfrm>
        </p:spPr>
        <p:txBody>
          <a:bodyPr>
            <a:normAutofit fontScale="85000" lnSpcReduction="2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b="1" dirty="0" smtClean="0"/>
              <a:t>METHOD_NEITHER</a:t>
            </a:r>
          </a:p>
          <a:p>
            <a:r>
              <a:rPr lang="en-US" dirty="0" smtClean="0"/>
              <a:t>The endless source of driver bugs</a:t>
            </a:r>
          </a:p>
          <a:p>
            <a:r>
              <a:rPr lang="en-US" dirty="0" smtClean="0"/>
              <a:t>The IO manager will do NO validation whatsoever </a:t>
            </a:r>
          </a:p>
          <a:p>
            <a:r>
              <a:rPr lang="en-US" dirty="0" smtClean="0"/>
              <a:t>Pass on input buffer, output buffer and their lengths </a:t>
            </a: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is</a:t>
            </a:r>
            <a:r>
              <a:rPr lang="en-US" dirty="0" smtClean="0"/>
              <a:t> to the driver</a:t>
            </a:r>
          </a:p>
          <a:p>
            <a:pPr lvl="1"/>
            <a:r>
              <a:rPr lang="en-US" dirty="0"/>
              <a:t>Parameters.DeviceIoControl.Type3InputBuffer</a:t>
            </a:r>
            <a:endParaRPr lang="en-US" dirty="0" smtClean="0"/>
          </a:p>
          <a:p>
            <a:r>
              <a:rPr lang="en-US" dirty="0" smtClean="0"/>
              <a:t>It won’t even probe them!</a:t>
            </a:r>
          </a:p>
          <a:p>
            <a:pPr lvl="1"/>
            <a:r>
              <a:rPr lang="en-US" dirty="0" err="1" smtClean="0"/>
              <a:t>Perf</a:t>
            </a:r>
            <a:r>
              <a:rPr lang="en-US" dirty="0" smtClean="0"/>
              <a:t> win, but at an enormous (potential) security cost </a:t>
            </a:r>
          </a:p>
          <a:p>
            <a:r>
              <a:rPr lang="en-US" dirty="0" smtClean="0"/>
              <a:t>Driver writers should avoid them at all cost!</a:t>
            </a:r>
          </a:p>
          <a:p>
            <a:pPr lvl="1"/>
            <a:r>
              <a:rPr lang="en-US" dirty="0" smtClean="0"/>
              <a:t>In reality, they don’t </a:t>
            </a:r>
            <a:r>
              <a:rPr lang="en-US" dirty="0" smtClean="0">
                <a:sym typeface="Wingdings" panose="05000000000000000000" pitchFamily="2" charset="2"/>
              </a:rPr>
              <a:t>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7559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MDL intermezzo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4038600"/>
          </a:xfrm>
        </p:spPr>
        <p:txBody>
          <a:bodyPr>
            <a:normAutofit fontScale="77500" lnSpcReduction="2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In order to have a basic understanding of METHOD_IN_DIRECT and METHOD_OUT_DIRECT you need to know what MDLs are.</a:t>
            </a:r>
          </a:p>
          <a:p>
            <a:pPr marL="0" lvl="1" indent="0">
              <a:buNone/>
            </a:pPr>
            <a:r>
              <a:rPr lang="en-US" dirty="0" smtClean="0"/>
              <a:t> 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Memory descriptor list. 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Data structure that represents a buffer by physical addresses </a:t>
            </a:r>
          </a:p>
          <a:p>
            <a:pPr marL="742950" lvl="2" indent="-342900"/>
            <a:r>
              <a:rPr lang="en-US" dirty="0" smtClean="0"/>
              <a:t>APIs to create, modify, delete and consume (= map into virtual address space) MDLs</a:t>
            </a:r>
          </a:p>
          <a:p>
            <a:pPr marL="400050" lvl="2" indent="0">
              <a:buNone/>
            </a:pPr>
            <a:endParaRPr lang="en-US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When </a:t>
            </a:r>
            <a:r>
              <a:rPr lang="en-US" dirty="0" err="1" smtClean="0"/>
              <a:t>IOMgr</a:t>
            </a:r>
            <a:r>
              <a:rPr lang="en-US" dirty="0" smtClean="0"/>
              <a:t> hands these off to drivers, they’re generally used to create a double mapping (virtual) of the physical memory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One in user 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One in kernel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23567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MDL intermezzo</a:t>
            </a:r>
            <a:endParaRPr lang="en-US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600200"/>
            <a:ext cx="8579556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62000" y="4457700"/>
            <a:ext cx="746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1000" dirty="0" smtClean="0"/>
              <a:t>picture is oversimplified</a:t>
            </a:r>
            <a:endParaRPr lang="en-US" sz="1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458852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MDL intermezzo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71474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Kernel gets to put data directly in user memory</a:t>
            </a:r>
          </a:p>
          <a:p>
            <a:r>
              <a:rPr lang="en-US" dirty="0" smtClean="0"/>
              <a:t>No pain of probing, try/except</a:t>
            </a:r>
          </a:p>
          <a:p>
            <a:r>
              <a:rPr lang="en-US" dirty="0" err="1" smtClean="0"/>
              <a:t>Perf</a:t>
            </a:r>
            <a:r>
              <a:rPr lang="en-US" dirty="0" smtClean="0"/>
              <a:t> increase!</a:t>
            </a:r>
          </a:p>
          <a:p>
            <a:r>
              <a:rPr lang="en-US" dirty="0" smtClean="0"/>
              <a:t>At the same time user doesn’t get to touch kernel memory beyond that very small piece of data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We’ll return to MDLs later</a:t>
            </a: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28600" y="3397665"/>
            <a:ext cx="8610600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>
                <a:latin typeface="Arial Unicode MS" pitchFamily="34" charset="-128"/>
                <a:cs typeface="Arial" pitchFamily="34" charset="0"/>
              </a:rPr>
              <a:t>k</a:t>
            </a:r>
            <a:r>
              <a:rPr lang="en-US" sz="2000" dirty="0" smtClean="0">
                <a:latin typeface="Arial Unicode MS" pitchFamily="34" charset="-128"/>
                <a:cs typeface="Arial" pitchFamily="34" charset="0"/>
              </a:rPr>
              <a:t>ptr =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MmGetSystemAddressForMdlSafe(Irp-&gt;MdlAddress,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                                                                   NormalPagePriority);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35919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IRP_MJ_DEVICE_CONTROL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686800" cy="3886199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METHOD_IN_DIRECT </a:t>
            </a:r>
            <a:r>
              <a:rPr lang="en-US" dirty="0" smtClean="0"/>
              <a:t>and</a:t>
            </a:r>
            <a:r>
              <a:rPr lang="en-US" b="1" dirty="0" smtClean="0"/>
              <a:t> METHOD_OUT_DIRECT</a:t>
            </a:r>
          </a:p>
          <a:p>
            <a:pPr lvl="1"/>
            <a:r>
              <a:rPr lang="en-US" dirty="0" smtClean="0"/>
              <a:t>Fairly similar </a:t>
            </a:r>
          </a:p>
          <a:p>
            <a:r>
              <a:rPr lang="en-US" dirty="0" smtClean="0"/>
              <a:t>With _IN_ an MDL datastruct will be made that creates a double mapping that can be </a:t>
            </a:r>
            <a:r>
              <a:rPr lang="en-US" b="1" dirty="0" smtClean="0"/>
              <a:t>read from </a:t>
            </a:r>
            <a:r>
              <a:rPr lang="en-US" dirty="0" smtClean="0"/>
              <a:t>(based on the </a:t>
            </a:r>
            <a:r>
              <a:rPr lang="en-US" dirty="0" err="1" smtClean="0"/>
              <a:t>OutputBuffer</a:t>
            </a:r>
            <a:r>
              <a:rPr lang="en-US" dirty="0" smtClean="0"/>
              <a:t> pointer)</a:t>
            </a:r>
          </a:p>
          <a:p>
            <a:r>
              <a:rPr lang="en-US" dirty="0" smtClean="0"/>
              <a:t>With _OUT_ an MDL datastruct will be made that creates a double mapping that can be </a:t>
            </a:r>
            <a:r>
              <a:rPr lang="en-US" b="1" dirty="0" smtClean="0"/>
              <a:t>written to </a:t>
            </a:r>
            <a:r>
              <a:rPr lang="en-US" dirty="0" smtClean="0"/>
              <a:t>(based on the </a:t>
            </a:r>
            <a:r>
              <a:rPr lang="en-US" dirty="0" err="1" smtClean="0"/>
              <a:t>OutputBuffer</a:t>
            </a:r>
            <a:r>
              <a:rPr lang="en-US" dirty="0" smtClean="0"/>
              <a:t> pointer)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44221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KMDF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686800" cy="3943349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Kernel mode driver framework</a:t>
            </a:r>
          </a:p>
          <a:p>
            <a:r>
              <a:rPr lang="en-US" dirty="0" smtClean="0"/>
              <a:t>Part of WDF, has a </a:t>
            </a:r>
            <a:r>
              <a:rPr lang="en-US" dirty="0" err="1" smtClean="0"/>
              <a:t>usermode</a:t>
            </a:r>
            <a:r>
              <a:rPr lang="en-US" dirty="0" smtClean="0"/>
              <a:t> counterpart (UMDF). </a:t>
            </a:r>
          </a:p>
          <a:p>
            <a:r>
              <a:rPr lang="en-US" dirty="0" smtClean="0"/>
              <a:t>KMDF designers learned from some WDM mistakes. </a:t>
            </a:r>
          </a:p>
          <a:p>
            <a:r>
              <a:rPr lang="en-US" dirty="0" smtClean="0"/>
              <a:t>KMDF makes it easier to write drivers, while less likely to introduce mistakes/bugs </a:t>
            </a:r>
          </a:p>
          <a:p>
            <a:r>
              <a:rPr lang="en-US" dirty="0" smtClean="0"/>
              <a:t>it's layered over the same infrastructure that WDM uses </a:t>
            </a:r>
          </a:p>
          <a:p>
            <a:pPr lvl="1"/>
            <a:r>
              <a:rPr lang="en-US" dirty="0" smtClean="0"/>
              <a:t>if you don't understand this infrastructure, you're going to have implicit (WDM-like) bugs while using KMDF</a:t>
            </a:r>
          </a:p>
          <a:p>
            <a:r>
              <a:rPr lang="en-US" dirty="0" smtClean="0"/>
              <a:t>makes it harder to have bugs:</a:t>
            </a:r>
          </a:p>
          <a:p>
            <a:pPr lvl="1"/>
            <a:r>
              <a:rPr lang="en-US" dirty="0" smtClean="0"/>
              <a:t>E.g. strongly discourages use of </a:t>
            </a:r>
            <a:r>
              <a:rPr lang="en-US" dirty="0" err="1" smtClean="0"/>
              <a:t>userland</a:t>
            </a:r>
            <a:r>
              <a:rPr lang="en-US" dirty="0" smtClean="0"/>
              <a:t> pointers in </a:t>
            </a:r>
            <a:r>
              <a:rPr lang="en-US" dirty="0" err="1" smtClean="0"/>
              <a:t>ioctl</a:t>
            </a:r>
            <a:r>
              <a:rPr lang="en-US" dirty="0" smtClean="0"/>
              <a:t> handlers</a:t>
            </a:r>
          </a:p>
          <a:p>
            <a:pPr lvl="2"/>
            <a:r>
              <a:rPr lang="en-US" dirty="0" err="1" smtClean="0"/>
              <a:t>WdfRequestRetrieveInputBuffer</a:t>
            </a:r>
            <a:r>
              <a:rPr lang="en-US" dirty="0" smtClean="0"/>
              <a:t>() works for METHOD_BUFFERED, METHOD_IN/OUT_DIRECT</a:t>
            </a:r>
          </a:p>
          <a:p>
            <a:pPr lvl="3"/>
            <a:r>
              <a:rPr lang="en-US" dirty="0" smtClean="0"/>
              <a:t>Not METHOD_NEITHER, need to call </a:t>
            </a:r>
            <a:r>
              <a:rPr lang="en-US" dirty="0" err="1" smtClean="0"/>
              <a:t>WdfRequestRetrieve</a:t>
            </a:r>
            <a:r>
              <a:rPr lang="en-US" b="1" u="sng" dirty="0" err="1" smtClean="0">
                <a:solidFill>
                  <a:srgbClr val="FF0000"/>
                </a:solidFill>
              </a:rPr>
              <a:t>Unsafe</a:t>
            </a:r>
            <a:r>
              <a:rPr lang="en-US" u="sng" dirty="0" err="1" smtClean="0"/>
              <a:t>User</a:t>
            </a:r>
            <a:r>
              <a:rPr lang="en-US" dirty="0" err="1" smtClean="0"/>
              <a:t>InputBuffer</a:t>
            </a:r>
            <a:r>
              <a:rPr lang="en-US" dirty="0" smtClean="0"/>
              <a:t>() for that</a:t>
            </a:r>
          </a:p>
          <a:p>
            <a:r>
              <a:rPr lang="en-US" dirty="0" smtClean="0"/>
              <a:t>As a driver developer, you're encouraged to use KMDF over WDM</a:t>
            </a:r>
          </a:p>
          <a:p>
            <a:r>
              <a:rPr lang="en-US" dirty="0" smtClean="0"/>
              <a:t>Open source as of v2 (MIT license)</a:t>
            </a:r>
          </a:p>
          <a:p>
            <a:pPr lvl="1"/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github.com/Microsoft/Windows-Driver-Frameworks</a:t>
            </a:r>
            <a:r>
              <a:rPr lang="en-US" dirty="0" smtClean="0"/>
              <a:t> </a:t>
            </a:r>
            <a:endParaRPr lang="en-US" dirty="0"/>
          </a:p>
          <a:p>
            <a:pPr lvl="1"/>
            <a:r>
              <a:rPr lang="en-US" dirty="0" smtClean="0"/>
              <a:t>Missing some things, e.g. redirector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452728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00250"/>
            <a:ext cx="8229600" cy="857250"/>
          </a:xfrm>
        </p:spPr>
        <p:txBody>
          <a:bodyPr/>
          <a:lstStyle/>
          <a:p>
            <a:r>
              <a:rPr lang="en-US" dirty="0" smtClean="0"/>
              <a:t>PART 2: What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024612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686800" cy="3943349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1400" dirty="0" smtClean="0"/>
              <a:t>by and large the types of bugs you end up finding in kernel code will lead to one of the following: </a:t>
            </a:r>
          </a:p>
          <a:p>
            <a:pPr lvl="1"/>
            <a:r>
              <a:rPr lang="en-US" sz="1400" dirty="0" smtClean="0"/>
              <a:t>Elevation of privilege (e.g. a buffer overflow) </a:t>
            </a:r>
          </a:p>
          <a:p>
            <a:pPr lvl="1"/>
            <a:r>
              <a:rPr lang="en-US" sz="1400" dirty="0" smtClean="0"/>
              <a:t>Denial of service (e.g. unhandled exception-&gt;</a:t>
            </a:r>
            <a:r>
              <a:rPr lang="en-US" sz="1400" dirty="0" err="1" smtClean="0"/>
              <a:t>bugcheck</a:t>
            </a:r>
            <a:r>
              <a:rPr lang="en-US" sz="1400" dirty="0" smtClean="0"/>
              <a:t>) </a:t>
            </a:r>
          </a:p>
          <a:p>
            <a:pPr lvl="1"/>
            <a:r>
              <a:rPr lang="en-US" sz="1400" dirty="0" smtClean="0"/>
              <a:t>Information leak</a:t>
            </a:r>
          </a:p>
          <a:p>
            <a:endParaRPr lang="en-US" sz="1400" dirty="0"/>
          </a:p>
          <a:p>
            <a:r>
              <a:rPr lang="en-US" sz="1400" dirty="0" smtClean="0"/>
              <a:t>not covering exploitation or bypassing of mitigations (for the most part)</a:t>
            </a:r>
          </a:p>
          <a:p>
            <a:pPr lvl="1"/>
            <a:r>
              <a:rPr lang="en-US" sz="1400" dirty="0" smtClean="0"/>
              <a:t>working from the assumption that bugs will be exploitable. </a:t>
            </a:r>
          </a:p>
          <a:p>
            <a:pPr lvl="1"/>
            <a:r>
              <a:rPr lang="en-US" sz="1400" dirty="0" smtClean="0"/>
              <a:t>This isn’t an exploitation presentation, focus is on finding and fixing (security) bugs.</a:t>
            </a:r>
          </a:p>
          <a:p>
            <a:endParaRPr lang="en-US" sz="1400" dirty="0" smtClean="0"/>
          </a:p>
          <a:p>
            <a:r>
              <a:rPr lang="en-US" sz="1400" dirty="0" smtClean="0"/>
              <a:t>Assume the audience is aware of the standard set of bugs: </a:t>
            </a:r>
          </a:p>
          <a:p>
            <a:pPr lvl="1"/>
            <a:r>
              <a:rPr lang="en-US" sz="1400" dirty="0" smtClean="0"/>
              <a:t>buffer overflows/integer overflows/</a:t>
            </a:r>
            <a:r>
              <a:rPr lang="en-US" sz="1400" dirty="0" err="1" smtClean="0"/>
              <a:t>unvalidated</a:t>
            </a:r>
            <a:r>
              <a:rPr lang="en-US" sz="1400" dirty="0" smtClean="0"/>
              <a:t> length fields/out of bound read/... . </a:t>
            </a:r>
          </a:p>
          <a:p>
            <a:pPr lvl="1"/>
            <a:r>
              <a:rPr lang="en-US" sz="1400" dirty="0" err="1" smtClean="0"/>
              <a:t>c++</a:t>
            </a:r>
            <a:r>
              <a:rPr lang="en-US" sz="1400" dirty="0" smtClean="0"/>
              <a:t> type bugs (e.g. constructor/destructor bugs). </a:t>
            </a:r>
          </a:p>
          <a:p>
            <a:pPr lvl="1"/>
            <a:r>
              <a:rPr lang="en-US" sz="1400" dirty="0" smtClean="0"/>
              <a:t>if you're interested in auditing native code, these should be concepts that are familiar to you. won't cover them explicitly…</a:t>
            </a:r>
            <a:endParaRPr lang="en-US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14155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What’s This Talk About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Windows WDM drivers (some </a:t>
            </a:r>
            <a:r>
              <a:rPr lang="en-US" dirty="0" err="1" smtClean="0"/>
              <a:t>kmdf</a:t>
            </a:r>
            <a:r>
              <a:rPr lang="en-US" dirty="0" smtClean="0"/>
              <a:t> too …)</a:t>
            </a:r>
          </a:p>
          <a:p>
            <a:pPr lvl="1"/>
            <a:r>
              <a:rPr lang="en-US" dirty="0" smtClean="0"/>
              <a:t>Implementation security </a:t>
            </a:r>
          </a:p>
          <a:p>
            <a:endParaRPr lang="en-US" dirty="0" smtClean="0"/>
          </a:p>
          <a:p>
            <a:r>
              <a:rPr lang="en-US" dirty="0" smtClean="0"/>
              <a:t>Audience</a:t>
            </a:r>
          </a:p>
          <a:p>
            <a:pPr lvl="1"/>
            <a:r>
              <a:rPr lang="en-US" dirty="0" smtClean="0"/>
              <a:t>Auditors (what to look for)</a:t>
            </a:r>
          </a:p>
          <a:p>
            <a:pPr lvl="1"/>
            <a:r>
              <a:rPr lang="en-US" dirty="0" smtClean="0"/>
              <a:t>drivers developers (what not to do, and where to pay close attention)</a:t>
            </a:r>
          </a:p>
          <a:p>
            <a:pPr lvl="1"/>
            <a:r>
              <a:rPr lang="en-US" dirty="0" smtClean="0"/>
              <a:t>Curious people that like to poke around in driver internals</a:t>
            </a:r>
          </a:p>
          <a:p>
            <a:endParaRPr lang="en-US" dirty="0" smtClean="0"/>
          </a:p>
          <a:p>
            <a:r>
              <a:rPr lang="en-US" dirty="0" smtClean="0"/>
              <a:t>Knowledge</a:t>
            </a:r>
          </a:p>
          <a:p>
            <a:pPr lvl="1"/>
            <a:r>
              <a:rPr lang="en-US" dirty="0" smtClean="0"/>
              <a:t>Some basic knowledge of Windows drivers (IRP’s, probing, capturing, …) appreciated (will quickly run through this stuff though).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89557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Integer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943349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Windows kernel offers APIs to help detect/prevent integer issues</a:t>
            </a:r>
          </a:p>
          <a:p>
            <a:r>
              <a:rPr lang="en-US" dirty="0" err="1" smtClean="0"/>
              <a:t>Ntintsafe.h</a:t>
            </a:r>
            <a:endParaRPr lang="en-US" dirty="0" smtClean="0"/>
          </a:p>
          <a:p>
            <a:pPr lvl="1"/>
            <a:r>
              <a:rPr lang="en-US" dirty="0" smtClean="0"/>
              <a:t>Arithmetic functions  </a:t>
            </a:r>
          </a:p>
          <a:p>
            <a:pPr lvl="1"/>
            <a:r>
              <a:rPr lang="en-US" sz="2900" dirty="0" smtClean="0"/>
              <a:t>Type conversion functions</a:t>
            </a:r>
          </a:p>
          <a:p>
            <a:endParaRPr lang="en-US" sz="3300" dirty="0" smtClean="0"/>
          </a:p>
          <a:p>
            <a:r>
              <a:rPr lang="en-US" sz="3700" dirty="0" smtClean="0"/>
              <a:t>While these APIs help mitigate integer issues, misuse of the APIs is possible. When using them do the following consistently: </a:t>
            </a:r>
          </a:p>
          <a:p>
            <a:pPr lvl="1"/>
            <a:r>
              <a:rPr lang="en-US" sz="3300" b="1" i="1" u="sng" dirty="0" smtClean="0"/>
              <a:t>Always</a:t>
            </a:r>
            <a:r>
              <a:rPr lang="en-US" sz="3300" dirty="0" smtClean="0"/>
              <a:t> check the return value. </a:t>
            </a:r>
          </a:p>
          <a:p>
            <a:pPr lvl="2"/>
            <a:r>
              <a:rPr lang="en-US" sz="2900" dirty="0" smtClean="0"/>
              <a:t>Else you might miss an integer overflow.</a:t>
            </a:r>
          </a:p>
          <a:p>
            <a:pPr lvl="1"/>
            <a:r>
              <a:rPr lang="en-US" sz="3300" b="1" i="1" u="sng" dirty="0" smtClean="0"/>
              <a:t>Always</a:t>
            </a:r>
            <a:r>
              <a:rPr lang="en-US" sz="3300" dirty="0" smtClean="0"/>
              <a:t> pass </a:t>
            </a:r>
            <a:r>
              <a:rPr lang="en-US" sz="3300" u="sng" dirty="0" smtClean="0"/>
              <a:t>exact</a:t>
            </a:r>
            <a:r>
              <a:rPr lang="en-US" sz="3300" dirty="0" smtClean="0"/>
              <a:t> type (use conversion functions if necessary) </a:t>
            </a:r>
          </a:p>
          <a:p>
            <a:pPr lvl="2"/>
            <a:r>
              <a:rPr lang="en-US" sz="2900" dirty="0" smtClean="0"/>
              <a:t>Else you might end up with integer truncation. </a:t>
            </a:r>
          </a:p>
          <a:p>
            <a:pPr lvl="1"/>
            <a:r>
              <a:rPr lang="en-US" sz="3300" b="1" i="1" u="sng" dirty="0" smtClean="0"/>
              <a:t>Never</a:t>
            </a:r>
            <a:r>
              <a:rPr lang="en-US" sz="3300" dirty="0" smtClean="0"/>
              <a:t> do arithmetic when passing the </a:t>
            </a:r>
            <a:r>
              <a:rPr lang="en-US" sz="3300" dirty="0" smtClean="0"/>
              <a:t>parameters. </a:t>
            </a:r>
            <a:endParaRPr lang="en-US" sz="3300" dirty="0" smtClean="0"/>
          </a:p>
          <a:p>
            <a:pPr lvl="2"/>
            <a:r>
              <a:rPr lang="en-US" sz="2900" dirty="0" smtClean="0"/>
              <a:t>Else you might still have an integer overflow. </a:t>
            </a:r>
          </a:p>
          <a:p>
            <a:endParaRPr lang="en-US" sz="3700" dirty="0"/>
          </a:p>
          <a:p>
            <a:pPr marL="0" indent="0">
              <a:buNone/>
            </a:pPr>
            <a:endParaRPr lang="en-US" sz="3700" dirty="0" smtClean="0"/>
          </a:p>
          <a:p>
            <a:pPr lvl="2"/>
            <a:endParaRPr lang="en-US" sz="2900" dirty="0"/>
          </a:p>
          <a:p>
            <a:pPr marL="914400" lvl="2" indent="0">
              <a:buNone/>
            </a:pPr>
            <a:endParaRPr lang="en-US" sz="2900" dirty="0" smtClean="0"/>
          </a:p>
          <a:p>
            <a:pPr marL="914400" lvl="2" indent="0">
              <a:buNone/>
            </a:pPr>
            <a:endParaRPr lang="en-US" sz="2900" dirty="0" smtClean="0"/>
          </a:p>
        </p:txBody>
      </p:sp>
      <p:pic>
        <p:nvPicPr>
          <p:cNvPr id="4" name="Picture 2" descr="http://onetechcomputers.com/wp-content/uploads/2012/11/software-utilities-tool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97465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Integer issues</a:t>
            </a:r>
          </a:p>
        </p:txBody>
      </p:sp>
      <p:pic>
        <p:nvPicPr>
          <p:cNvPr id="4" name="Picture 2" descr="http://onetechcomputers.com/wp-content/uploads/2012/11/software-utilities-tool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28600" y="1428750"/>
            <a:ext cx="1697312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400" dirty="0" err="1">
                <a:solidFill>
                  <a:srgbClr val="FF0000"/>
                </a:solidFill>
              </a:rPr>
              <a:t>RtlUIntAdd</a:t>
            </a:r>
            <a:r>
              <a:rPr lang="en-US" sz="1400" dirty="0">
                <a:solidFill>
                  <a:srgbClr val="FF0000"/>
                </a:solidFill>
              </a:rPr>
              <a:t>(a, b, &amp;c);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95800" y="1428750"/>
            <a:ext cx="2362200" cy="7386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b="1" i="1" dirty="0"/>
              <a:t>s =</a:t>
            </a:r>
            <a:r>
              <a:rPr lang="en-US" sz="1400" dirty="0"/>
              <a:t> </a:t>
            </a:r>
            <a:r>
              <a:rPr lang="en-US" sz="1400" dirty="0" err="1"/>
              <a:t>RtlUIntAdd</a:t>
            </a:r>
            <a:r>
              <a:rPr lang="en-US" sz="1400" dirty="0"/>
              <a:t>(a, b, &amp;c);</a:t>
            </a:r>
          </a:p>
          <a:p>
            <a:r>
              <a:rPr lang="en-US" sz="1400" b="1" i="1" dirty="0">
                <a:solidFill>
                  <a:srgbClr val="000000"/>
                </a:solidFill>
              </a:rPr>
              <a:t>if (s != STATUS_SUCCESS) bail;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2303443"/>
            <a:ext cx="3200400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ULONG_PTR</a:t>
            </a:r>
            <a:r>
              <a:rPr lang="en-US" sz="1400" dirty="0"/>
              <a:t> </a:t>
            </a:r>
            <a:r>
              <a:rPr lang="en-US" sz="1400" dirty="0" err="1"/>
              <a:t>len</a:t>
            </a:r>
            <a:r>
              <a:rPr lang="en-US" sz="1400" dirty="0"/>
              <a:t> = </a:t>
            </a:r>
            <a:r>
              <a:rPr lang="en-US" sz="1400" dirty="0" err="1"/>
              <a:t>getsomevalue</a:t>
            </a:r>
            <a:r>
              <a:rPr lang="en-US" sz="1400" dirty="0"/>
              <a:t>();</a:t>
            </a:r>
          </a:p>
          <a:p>
            <a:r>
              <a:rPr lang="en-US" sz="1400" dirty="0"/>
              <a:t>UINT c;</a:t>
            </a:r>
          </a:p>
          <a:p>
            <a:r>
              <a:rPr lang="en-US" sz="1400" dirty="0"/>
              <a:t>if (</a:t>
            </a:r>
            <a:r>
              <a:rPr lang="en-US" sz="1400" dirty="0" err="1"/>
              <a:t>RtlUIntAdd</a:t>
            </a:r>
            <a:r>
              <a:rPr lang="en-US" sz="1400" dirty="0"/>
              <a:t>(</a:t>
            </a:r>
            <a:r>
              <a:rPr lang="en-US" sz="1400" dirty="0" err="1">
                <a:solidFill>
                  <a:srgbClr val="FF0000"/>
                </a:solidFill>
              </a:rPr>
              <a:t>len</a:t>
            </a:r>
            <a:r>
              <a:rPr lang="en-US" sz="1400" dirty="0"/>
              <a:t>, 10, &amp;c) != </a:t>
            </a:r>
            <a:endParaRPr lang="en-US" sz="1400" dirty="0" smtClean="0"/>
          </a:p>
          <a:p>
            <a:r>
              <a:rPr lang="en-US" sz="1400" dirty="0"/>
              <a:t>	</a:t>
            </a:r>
            <a:r>
              <a:rPr lang="en-US" sz="1400" dirty="0" smtClean="0"/>
              <a:t>STATUS_SUCCESS</a:t>
            </a:r>
            <a:r>
              <a:rPr lang="en-US" sz="1400" dirty="0"/>
              <a:t>) </a:t>
            </a:r>
            <a:r>
              <a:rPr lang="en-US" sz="1400" dirty="0" smtClean="0"/>
              <a:t>bail</a:t>
            </a:r>
            <a:r>
              <a:rPr lang="en-US" sz="1400" dirty="0"/>
              <a:t>;</a:t>
            </a:r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4495800" y="2329755"/>
            <a:ext cx="2819400" cy="13849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/>
              <a:t>ULONG_PTR </a:t>
            </a:r>
            <a:r>
              <a:rPr lang="en-US" sz="1400" dirty="0" err="1"/>
              <a:t>len</a:t>
            </a:r>
            <a:r>
              <a:rPr lang="en-US" sz="1400" dirty="0"/>
              <a:t> = </a:t>
            </a:r>
            <a:r>
              <a:rPr lang="en-US" sz="1400" dirty="0" err="1"/>
              <a:t>getsomevalue</a:t>
            </a:r>
            <a:r>
              <a:rPr lang="en-US" sz="1400" dirty="0"/>
              <a:t>();</a:t>
            </a:r>
          </a:p>
          <a:p>
            <a:r>
              <a:rPr lang="en-US" sz="1400" dirty="0"/>
              <a:t>UINT </a:t>
            </a:r>
            <a:r>
              <a:rPr lang="en-US" sz="1400" dirty="0" err="1"/>
              <a:t>a,c</a:t>
            </a:r>
            <a:r>
              <a:rPr lang="en-US" sz="1400" dirty="0"/>
              <a:t>;</a:t>
            </a:r>
          </a:p>
          <a:p>
            <a:r>
              <a:rPr lang="en-US" sz="1400" b="1" i="1" dirty="0">
                <a:solidFill>
                  <a:srgbClr val="000000"/>
                </a:solidFill>
              </a:rPr>
              <a:t>if ( </a:t>
            </a:r>
            <a:r>
              <a:rPr lang="en-US" sz="1400" b="1" i="1" dirty="0" err="1">
                <a:solidFill>
                  <a:srgbClr val="000000"/>
                </a:solidFill>
              </a:rPr>
              <a:t>RtlUlongPtrToUInt</a:t>
            </a:r>
            <a:r>
              <a:rPr lang="en-US" sz="1400" b="1" i="1" dirty="0">
                <a:solidFill>
                  <a:srgbClr val="000000"/>
                </a:solidFill>
              </a:rPr>
              <a:t>(</a:t>
            </a:r>
            <a:r>
              <a:rPr lang="en-US" sz="1400" b="1" i="1" dirty="0" err="1">
                <a:solidFill>
                  <a:srgbClr val="000000"/>
                </a:solidFill>
              </a:rPr>
              <a:t>len</a:t>
            </a:r>
            <a:r>
              <a:rPr lang="en-US" sz="1400" b="1" i="1" dirty="0">
                <a:solidFill>
                  <a:srgbClr val="000000"/>
                </a:solidFill>
              </a:rPr>
              <a:t>, &amp;a) != </a:t>
            </a:r>
            <a:endParaRPr lang="en-US" sz="1400" b="1" i="1" dirty="0" smtClean="0">
              <a:solidFill>
                <a:srgbClr val="000000"/>
              </a:solidFill>
            </a:endParaRPr>
          </a:p>
          <a:p>
            <a:r>
              <a:rPr lang="en-US" sz="1400" b="1" i="1" dirty="0">
                <a:solidFill>
                  <a:srgbClr val="000000"/>
                </a:solidFill>
              </a:rPr>
              <a:t>	</a:t>
            </a:r>
            <a:r>
              <a:rPr lang="en-US" sz="1400" b="1" i="1" dirty="0" smtClean="0">
                <a:solidFill>
                  <a:srgbClr val="000000"/>
                </a:solidFill>
              </a:rPr>
              <a:t>STATUS_SUCCESS</a:t>
            </a:r>
            <a:r>
              <a:rPr lang="en-US" sz="1400" b="1" i="1" dirty="0">
                <a:solidFill>
                  <a:srgbClr val="000000"/>
                </a:solidFill>
              </a:rPr>
              <a:t>) bail;</a:t>
            </a:r>
          </a:p>
          <a:p>
            <a:r>
              <a:rPr lang="en-US" sz="1400" dirty="0"/>
              <a:t>if (</a:t>
            </a:r>
            <a:r>
              <a:rPr lang="en-US" sz="1400" dirty="0" err="1"/>
              <a:t>RtlUIntAdd</a:t>
            </a:r>
            <a:r>
              <a:rPr lang="en-US" sz="1400" dirty="0"/>
              <a:t>(a, 10, &amp;c) != </a:t>
            </a:r>
            <a:endParaRPr lang="en-US" sz="1400" dirty="0" smtClean="0"/>
          </a:p>
          <a:p>
            <a:r>
              <a:rPr lang="en-US" sz="1400" dirty="0"/>
              <a:t>	</a:t>
            </a:r>
            <a:r>
              <a:rPr lang="en-US" sz="1400" dirty="0" smtClean="0"/>
              <a:t>STATUS_SUCCESS</a:t>
            </a:r>
            <a:r>
              <a:rPr lang="en-US" sz="1400" dirty="0"/>
              <a:t>) bail;</a:t>
            </a:r>
            <a:endParaRPr lang="en-US" sz="1400" dirty="0"/>
          </a:p>
        </p:txBody>
      </p:sp>
      <p:sp>
        <p:nvSpPr>
          <p:cNvPr id="9" name="Rectangle 8"/>
          <p:cNvSpPr/>
          <p:nvPr/>
        </p:nvSpPr>
        <p:spPr>
          <a:xfrm>
            <a:off x="228600" y="3943350"/>
            <a:ext cx="2819400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/>
              <a:t>if (</a:t>
            </a:r>
            <a:r>
              <a:rPr lang="en-US" sz="1400" dirty="0" err="1"/>
              <a:t>RtlUIntAdd</a:t>
            </a:r>
            <a:r>
              <a:rPr lang="en-US" sz="1400" dirty="0"/>
              <a:t>(a</a:t>
            </a:r>
            <a:r>
              <a:rPr lang="en-US" sz="1400" dirty="0">
                <a:solidFill>
                  <a:srgbClr val="FF0000"/>
                </a:solidFill>
              </a:rPr>
              <a:t>+1</a:t>
            </a:r>
            <a:r>
              <a:rPr lang="en-US" sz="1400" dirty="0"/>
              <a:t>, b, &amp;c) != </a:t>
            </a:r>
            <a:endParaRPr lang="en-US" sz="1400" dirty="0" smtClean="0"/>
          </a:p>
          <a:p>
            <a:r>
              <a:rPr lang="en-US" sz="1400" dirty="0" smtClean="0"/>
              <a:t>	STATUS_SUCCESS</a:t>
            </a:r>
            <a:r>
              <a:rPr lang="en-US" sz="1400" dirty="0"/>
              <a:t>) bail;</a:t>
            </a:r>
            <a:endParaRPr lang="en-US" sz="1400" dirty="0"/>
          </a:p>
        </p:txBody>
      </p:sp>
      <p:sp>
        <p:nvSpPr>
          <p:cNvPr id="10" name="Rectangle 9"/>
          <p:cNvSpPr/>
          <p:nvPr/>
        </p:nvSpPr>
        <p:spPr>
          <a:xfrm>
            <a:off x="4495800" y="3943350"/>
            <a:ext cx="2819400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b="1" i="1" dirty="0">
                <a:solidFill>
                  <a:srgbClr val="000000"/>
                </a:solidFill>
              </a:rPr>
              <a:t>if (</a:t>
            </a:r>
            <a:r>
              <a:rPr lang="en-US" sz="1400" b="1" i="1" dirty="0" err="1">
                <a:solidFill>
                  <a:srgbClr val="000000"/>
                </a:solidFill>
              </a:rPr>
              <a:t>RtlUIntAdd</a:t>
            </a:r>
            <a:r>
              <a:rPr lang="en-US" sz="1400" b="1" i="1" dirty="0">
                <a:solidFill>
                  <a:srgbClr val="000000"/>
                </a:solidFill>
              </a:rPr>
              <a:t>(a, 1, &amp;b) != </a:t>
            </a:r>
            <a:endParaRPr lang="en-US" sz="1400" b="1" i="1" dirty="0" smtClean="0">
              <a:solidFill>
                <a:srgbClr val="000000"/>
              </a:solidFill>
            </a:endParaRPr>
          </a:p>
          <a:p>
            <a:r>
              <a:rPr lang="en-US" sz="1400" b="1" i="1" dirty="0">
                <a:solidFill>
                  <a:srgbClr val="000000"/>
                </a:solidFill>
              </a:rPr>
              <a:t>	</a:t>
            </a:r>
            <a:r>
              <a:rPr lang="en-US" sz="1400" b="1" i="1" dirty="0" smtClean="0">
                <a:solidFill>
                  <a:srgbClr val="000000"/>
                </a:solidFill>
              </a:rPr>
              <a:t>STATUS_SUCCESS</a:t>
            </a:r>
            <a:r>
              <a:rPr lang="en-US" sz="1400" b="1" i="1" dirty="0">
                <a:solidFill>
                  <a:srgbClr val="000000"/>
                </a:solidFill>
              </a:rPr>
              <a:t>) bail;</a:t>
            </a:r>
          </a:p>
          <a:p>
            <a:r>
              <a:rPr lang="en-US" sz="1400" dirty="0"/>
              <a:t>if (</a:t>
            </a:r>
            <a:r>
              <a:rPr lang="en-US" sz="1400" dirty="0" err="1"/>
              <a:t>RtlUIntAdd</a:t>
            </a:r>
            <a:r>
              <a:rPr lang="en-US" sz="1400" dirty="0"/>
              <a:t>(b, c, &amp;d) != </a:t>
            </a:r>
            <a:endParaRPr lang="en-US" sz="1400" dirty="0" smtClean="0"/>
          </a:p>
          <a:p>
            <a:r>
              <a:rPr lang="en-US" sz="1400" dirty="0"/>
              <a:t>	</a:t>
            </a:r>
            <a:r>
              <a:rPr lang="en-US" sz="1400" dirty="0" smtClean="0"/>
              <a:t>STATUS_SUCCESS</a:t>
            </a:r>
            <a:r>
              <a:rPr lang="en-US" sz="1400" dirty="0"/>
              <a:t>) bail;</a:t>
            </a:r>
            <a:endParaRPr lang="en-US" sz="1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010272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 smtClean="0"/>
              <a:t>Common actions when talking with user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There's a number of things most WDM drivers end up doing if they want to interact with </a:t>
            </a:r>
            <a:r>
              <a:rPr lang="en-US" dirty="0" err="1" smtClean="0"/>
              <a:t>userland</a:t>
            </a:r>
            <a:r>
              <a:rPr lang="en-US" dirty="0" smtClean="0"/>
              <a:t>: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Creating devices and exposing them to </a:t>
            </a:r>
            <a:r>
              <a:rPr lang="en-US" dirty="0" err="1" smtClean="0"/>
              <a:t>userland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Working with the </a:t>
            </a:r>
            <a:r>
              <a:rPr lang="en-US" dirty="0" err="1" smtClean="0"/>
              <a:t>IOmanager</a:t>
            </a:r>
            <a:r>
              <a:rPr lang="en-US" dirty="0" smtClean="0"/>
              <a:t> (</a:t>
            </a:r>
            <a:r>
              <a:rPr lang="en-US" dirty="0" err="1" smtClean="0"/>
              <a:t>IOMgr</a:t>
            </a:r>
            <a:r>
              <a:rPr lang="en-US" dirty="0" smtClean="0"/>
              <a:t> calls driver on users behalf, driver hands stuff back)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Handling </a:t>
            </a:r>
            <a:r>
              <a:rPr lang="en-US" dirty="0" err="1" smtClean="0"/>
              <a:t>userland</a:t>
            </a:r>
            <a:r>
              <a:rPr lang="en-US" dirty="0" smtClean="0"/>
              <a:t> data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Allocating, using and </a:t>
            </a:r>
            <a:r>
              <a:rPr lang="en-US" dirty="0" err="1" smtClean="0"/>
              <a:t>free'ing</a:t>
            </a:r>
            <a:r>
              <a:rPr lang="en-US" dirty="0" smtClean="0"/>
              <a:t> memory (memory manager), driven by </a:t>
            </a:r>
            <a:r>
              <a:rPr lang="en-US" dirty="0" err="1" smtClean="0"/>
              <a:t>userland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Working with handles and objects (object manager) provided by </a:t>
            </a:r>
            <a:r>
              <a:rPr lang="en-US" dirty="0" err="1" smtClean="0"/>
              <a:t>userland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615162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Device creation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are 2 ways to set ACLs on devices</a:t>
            </a:r>
          </a:p>
          <a:p>
            <a:pPr lvl="1"/>
            <a:r>
              <a:rPr lang="en-US" dirty="0" err="1" smtClean="0"/>
              <a:t>IoCreateDeviceSecure</a:t>
            </a:r>
            <a:r>
              <a:rPr lang="en-US" dirty="0" smtClean="0"/>
              <a:t>()</a:t>
            </a:r>
          </a:p>
          <a:p>
            <a:pPr lvl="1"/>
            <a:r>
              <a:rPr lang="en-US" dirty="0" smtClean="0"/>
              <a:t>.INF file</a:t>
            </a:r>
          </a:p>
          <a:p>
            <a:r>
              <a:rPr lang="en-US" dirty="0" smtClean="0"/>
              <a:t>Define SDDL strings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Devices are commonly not </a:t>
            </a:r>
            <a:r>
              <a:rPr lang="en-US" dirty="0" smtClean="0">
                <a:solidFill>
                  <a:srgbClr val="000000"/>
                </a:solidFill>
              </a:rPr>
              <a:t>explicitly </a:t>
            </a:r>
            <a:r>
              <a:rPr lang="en-US" dirty="0" err="1" smtClean="0">
                <a:solidFill>
                  <a:srgbClr val="000000"/>
                </a:solidFill>
              </a:rPr>
              <a:t>ACLed</a:t>
            </a:r>
            <a:endParaRPr lang="en-US" dirty="0" smtClean="0">
              <a:solidFill>
                <a:srgbClr val="000000"/>
              </a:solidFill>
            </a:endParaRPr>
          </a:p>
          <a:p>
            <a:pPr lvl="1"/>
            <a:r>
              <a:rPr lang="en-US" dirty="0" smtClean="0"/>
              <a:t>Or ACL too wide </a:t>
            </a:r>
            <a:endParaRPr lang="en-US" dirty="0"/>
          </a:p>
        </p:txBody>
      </p:sp>
      <p:pic>
        <p:nvPicPr>
          <p:cNvPr id="4" name="Picture 2" descr="Bu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079788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Device creation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8861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Fix:</a:t>
            </a:r>
          </a:p>
          <a:p>
            <a:pPr lvl="1"/>
            <a:r>
              <a:rPr lang="en-US" dirty="0" smtClean="0"/>
              <a:t>when you're designing drivers, think hard before giving access to your device to just anyone. </a:t>
            </a:r>
          </a:p>
          <a:p>
            <a:pPr lvl="2"/>
            <a:r>
              <a:rPr lang="en-US" dirty="0" smtClean="0"/>
              <a:t>Reduce kernel attack surface as much as possible</a:t>
            </a:r>
          </a:p>
          <a:p>
            <a:pPr lvl="1"/>
            <a:r>
              <a:rPr lang="en-US" dirty="0" smtClean="0"/>
              <a:t>One example: </a:t>
            </a:r>
          </a:p>
          <a:p>
            <a:pPr lvl="2"/>
            <a:r>
              <a:rPr lang="en-US" dirty="0" smtClean="0"/>
              <a:t>you could have a </a:t>
            </a:r>
            <a:r>
              <a:rPr lang="en-US" dirty="0" err="1" smtClean="0"/>
              <a:t>userland</a:t>
            </a:r>
            <a:r>
              <a:rPr lang="en-US" dirty="0" smtClean="0"/>
              <a:t> service that anyone gets to talk to (and you could make a com API around it) </a:t>
            </a:r>
          </a:p>
          <a:p>
            <a:pPr lvl="3"/>
            <a:r>
              <a:rPr lang="en-US" dirty="0" smtClean="0"/>
              <a:t>and then only the service gets to talk to your driver. </a:t>
            </a:r>
          </a:p>
          <a:p>
            <a:pPr lvl="3"/>
            <a:r>
              <a:rPr lang="en-US" dirty="0" smtClean="0"/>
              <a:t>Downside: </a:t>
            </a:r>
          </a:p>
          <a:p>
            <a:pPr marL="2286000" lvl="4" indent="-457200">
              <a:buFont typeface="+mj-lt"/>
              <a:buAutoNum type="arabicPeriod"/>
            </a:pPr>
            <a:r>
              <a:rPr lang="en-US" dirty="0" smtClean="0"/>
              <a:t>you have to write more code (not in kernel though)</a:t>
            </a:r>
          </a:p>
          <a:p>
            <a:pPr marL="2286000" lvl="4" indent="-457200">
              <a:buFont typeface="+mj-lt"/>
              <a:buAutoNum type="arabicPeriod"/>
            </a:pPr>
            <a:r>
              <a:rPr lang="en-US" dirty="0" err="1" smtClean="0"/>
              <a:t>perf</a:t>
            </a:r>
            <a:r>
              <a:rPr lang="en-US" dirty="0" smtClean="0"/>
              <a:t>. </a:t>
            </a:r>
          </a:p>
          <a:p>
            <a:pPr lvl="3"/>
            <a:r>
              <a:rPr lang="en-US" dirty="0" smtClean="0"/>
              <a:t>Upside: </a:t>
            </a:r>
          </a:p>
          <a:p>
            <a:pPr marL="2286000" lvl="4" indent="-457200">
              <a:buFont typeface="+mj-lt"/>
              <a:buAutoNum type="arabicPeriod"/>
            </a:pPr>
            <a:r>
              <a:rPr lang="en-US" dirty="0" smtClean="0"/>
              <a:t>reliability </a:t>
            </a:r>
          </a:p>
          <a:p>
            <a:pPr marL="2286000" lvl="4" indent="-457200">
              <a:buFont typeface="+mj-lt"/>
              <a:buAutoNum type="arabicPeriod"/>
            </a:pPr>
            <a:r>
              <a:rPr lang="en-US" dirty="0" smtClean="0"/>
              <a:t>security!</a:t>
            </a:r>
            <a:endParaRPr lang="en-US" dirty="0"/>
          </a:p>
        </p:txBody>
      </p:sp>
      <p:pic>
        <p:nvPicPr>
          <p:cNvPr id="4" name="Picture 2" descr="http://onetechcomputers.com/wp-content/uploads/2012/11/software-utilities-tool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741472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Device creation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FILE_DEVICE_SECURE_OPEN</a:t>
            </a:r>
          </a:p>
          <a:p>
            <a:r>
              <a:rPr lang="en-US" dirty="0" smtClean="0"/>
              <a:t>When a driver creates a device, it calls </a:t>
            </a:r>
            <a:r>
              <a:rPr lang="en-US" dirty="0" err="1" smtClean="0"/>
              <a:t>IoCreateDevice</a:t>
            </a:r>
            <a:r>
              <a:rPr lang="en-US" dirty="0" smtClean="0"/>
              <a:t>() or </a:t>
            </a:r>
            <a:r>
              <a:rPr lang="en-US" dirty="0" err="1" smtClean="0"/>
              <a:t>IoCreateDeviceSecure</a:t>
            </a:r>
            <a:r>
              <a:rPr lang="en-US" dirty="0" smtClean="0"/>
              <a:t>()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00200" y="2854226"/>
            <a:ext cx="5181600" cy="21852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7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NTSTATUS   IoCreateDevice(</a:t>
            </a:r>
          </a:p>
          <a:p>
            <a:r>
              <a:rPr lang="en-US" sz="17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 PDRIVER_OBJECT  DriverObject,</a:t>
            </a:r>
          </a:p>
          <a:p>
            <a:r>
              <a:rPr lang="en-US" sz="17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 ULONG  DeviceExtensionSize,</a:t>
            </a:r>
          </a:p>
          <a:p>
            <a:r>
              <a:rPr lang="en-US" sz="17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 PUNICODE_STRING  DeviceName,</a:t>
            </a:r>
          </a:p>
          <a:p>
            <a:r>
              <a:rPr lang="en-US" sz="17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 DEVICE_TYPE  DeviceType,</a:t>
            </a:r>
          </a:p>
          <a:p>
            <a:r>
              <a:rPr lang="en-US" sz="17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 ULONG  </a:t>
            </a:r>
            <a:r>
              <a:rPr lang="en-US" sz="17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DeviceCharacteristics</a:t>
            </a:r>
            <a:r>
              <a:rPr lang="en-US" sz="17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</a:p>
          <a:p>
            <a:r>
              <a:rPr lang="en-US" sz="17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 BOOLEAN  Exclusive,</a:t>
            </a:r>
          </a:p>
          <a:p>
            <a:r>
              <a:rPr lang="en-US" sz="17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OUT PDEVICE_OBJECT  *DeviceObject);</a:t>
            </a:r>
            <a:endParaRPr lang="en-US" sz="17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074" name="Picture 2" descr="Bu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22237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Device creation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686800" cy="394334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If FILE_DEVICE_SECURE_OPEN is not set in </a:t>
            </a:r>
            <a:r>
              <a:rPr lang="en-US" dirty="0" err="1" smtClean="0"/>
              <a:t>DeviceCharasteristics</a:t>
            </a:r>
            <a:r>
              <a:rPr lang="en-US" dirty="0" smtClean="0"/>
              <a:t>, ACLs on device are ignored if used as file system path</a:t>
            </a:r>
          </a:p>
          <a:p>
            <a:pPr lvl="1"/>
            <a:r>
              <a:rPr lang="en-US" dirty="0" smtClean="0"/>
              <a:t>An open of </a:t>
            </a:r>
            <a:r>
              <a:rPr lang="en-US" dirty="0" smtClean="0">
                <a:hlinkClick r:id="rId3" action="ppaction://hlinkfile"/>
              </a:rPr>
              <a:t>\\.\device</a:t>
            </a:r>
            <a:r>
              <a:rPr lang="en-US" dirty="0" smtClean="0"/>
              <a:t> will honor the ACL</a:t>
            </a:r>
          </a:p>
          <a:p>
            <a:pPr lvl="1"/>
            <a:r>
              <a:rPr lang="en-US" dirty="0" smtClean="0"/>
              <a:t>An open of </a:t>
            </a:r>
            <a:r>
              <a:rPr lang="en-US" dirty="0" smtClean="0">
                <a:hlinkClick r:id="rId4" action="ppaction://hlinkfile"/>
              </a:rPr>
              <a:t>\\.\device\file</a:t>
            </a:r>
            <a:r>
              <a:rPr lang="en-US" dirty="0" smtClean="0"/>
              <a:t> will _NOT_ honor the ACL</a:t>
            </a:r>
          </a:p>
          <a:p>
            <a:r>
              <a:rPr lang="en-US" dirty="0" smtClean="0"/>
              <a:t>This is done so it’s possible to implement file systems </a:t>
            </a:r>
          </a:p>
          <a:p>
            <a:r>
              <a:rPr lang="en-US" dirty="0" smtClean="0"/>
              <a:t>However, if you’re not a </a:t>
            </a:r>
            <a:r>
              <a:rPr lang="en-US" dirty="0" err="1" smtClean="0"/>
              <a:t>filesystem</a:t>
            </a:r>
            <a:r>
              <a:rPr lang="en-US" dirty="0" smtClean="0"/>
              <a:t> driver, this still applies. And allows bypassing ACLs</a:t>
            </a:r>
          </a:p>
          <a:p>
            <a:endParaRPr lang="en-US" dirty="0"/>
          </a:p>
        </p:txBody>
      </p:sp>
      <p:pic>
        <p:nvPicPr>
          <p:cNvPr id="5" name="Picture 2" descr="Bu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975447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Device creation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686800" cy="3943349"/>
          </a:xfrm>
        </p:spPr>
        <p:txBody>
          <a:bodyPr>
            <a:normAutofit/>
          </a:bodyPr>
          <a:lstStyle/>
          <a:p>
            <a:r>
              <a:rPr lang="en-US" dirty="0" smtClean="0"/>
              <a:t>Trivial to find, don’t even need to look at code/disassembly </a:t>
            </a:r>
          </a:p>
          <a:p>
            <a:endParaRPr lang="en-US" dirty="0"/>
          </a:p>
        </p:txBody>
      </p:sp>
      <p:pic>
        <p:nvPicPr>
          <p:cNvPr id="5" name="Picture 2" descr="Bu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809750"/>
            <a:ext cx="5109998" cy="2763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69692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Device creation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686800" cy="3943349"/>
          </a:xfrm>
        </p:spPr>
        <p:txBody>
          <a:bodyPr>
            <a:normAutofit/>
          </a:bodyPr>
          <a:lstStyle/>
          <a:p>
            <a:r>
              <a:rPr lang="en-US" dirty="0" smtClean="0"/>
              <a:t>Fix:</a:t>
            </a:r>
          </a:p>
          <a:p>
            <a:pPr lvl="1"/>
            <a:r>
              <a:rPr lang="en-US" dirty="0" smtClean="0"/>
              <a:t>Always use this flag</a:t>
            </a:r>
          </a:p>
          <a:p>
            <a:pPr lvl="2"/>
            <a:r>
              <a:rPr lang="en-US" dirty="0" smtClean="0"/>
              <a:t>unless specifically not needed by design.</a:t>
            </a:r>
          </a:p>
          <a:p>
            <a:pPr lvl="2"/>
            <a:r>
              <a:rPr lang="en-US" dirty="0" smtClean="0"/>
              <a:t>yes, you can do this with create dispatch, but: </a:t>
            </a:r>
          </a:p>
          <a:p>
            <a:pPr lvl="3"/>
            <a:r>
              <a:rPr lang="en-US" dirty="0" smtClean="0"/>
              <a:t>significant potential for getting the logic wrong (you have to mimic what the </a:t>
            </a:r>
            <a:r>
              <a:rPr lang="en-US" dirty="0" err="1" smtClean="0"/>
              <a:t>IOmanager</a:t>
            </a:r>
            <a:r>
              <a:rPr lang="en-US" dirty="0" smtClean="0"/>
              <a:t> does), plus you're adding more attack surface. has to be designed and implemented with extreme care.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 descr="http://onetechcomputers.com/wp-content/uploads/2012/11/software-utilities-tool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69692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the </a:t>
            </a:r>
            <a:r>
              <a:rPr lang="en-US" dirty="0" err="1" smtClean="0"/>
              <a:t>IOManager</a:t>
            </a:r>
            <a:r>
              <a:rPr lang="en-US" dirty="0" smtClean="0"/>
              <a:t>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Irp</a:t>
            </a:r>
            <a:r>
              <a:rPr lang="en-US" dirty="0" smtClean="0"/>
              <a:t>-&gt;</a:t>
            </a:r>
            <a:r>
              <a:rPr lang="en-US" dirty="0" err="1" smtClean="0"/>
              <a:t>MdlAddress</a:t>
            </a:r>
            <a:r>
              <a:rPr lang="en-US" dirty="0" smtClean="0"/>
              <a:t> can be NULL</a:t>
            </a:r>
          </a:p>
          <a:p>
            <a:pPr lvl="1"/>
            <a:r>
              <a:rPr lang="en-US" dirty="0" smtClean="0"/>
              <a:t>Even with METHOD_IN/OUT_DIRECT</a:t>
            </a:r>
          </a:p>
          <a:p>
            <a:r>
              <a:rPr lang="en-US" dirty="0" smtClean="0"/>
              <a:t>Can happen with zero sized buffer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Would pass a NULL pointer to </a:t>
            </a:r>
            <a:r>
              <a:rPr lang="en-US" dirty="0" err="1" smtClean="0"/>
              <a:t>MmGetSystemAddressForMdl</a:t>
            </a:r>
            <a:r>
              <a:rPr lang="en-US" dirty="0" smtClean="0"/>
              <a:t>(Safe)()</a:t>
            </a:r>
          </a:p>
          <a:p>
            <a:pPr lvl="1"/>
            <a:r>
              <a:rPr lang="en-US" dirty="0" smtClean="0"/>
              <a:t>Isn’t expecting it 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crash at the very least </a:t>
            </a:r>
            <a:endParaRPr lang="en-US" dirty="0"/>
          </a:p>
        </p:txBody>
      </p:sp>
      <p:pic>
        <p:nvPicPr>
          <p:cNvPr id="4" name="Picture 2" descr="Bu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399101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Standing on the shoulders of giants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8862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Previous interesting windows kernel security research by: </a:t>
            </a:r>
          </a:p>
          <a:p>
            <a:pPr lvl="1"/>
            <a:r>
              <a:rPr lang="en-US" dirty="0" smtClean="0"/>
              <a:t>Barnaby Jack</a:t>
            </a:r>
          </a:p>
          <a:p>
            <a:pPr lvl="1"/>
            <a:r>
              <a:rPr lang="en-US" dirty="0" smtClean="0"/>
              <a:t>Jonathan Lindsay</a:t>
            </a:r>
            <a:endParaRPr lang="en-US" dirty="0"/>
          </a:p>
          <a:p>
            <a:pPr lvl="1"/>
            <a:r>
              <a:rPr lang="en-US" dirty="0"/>
              <a:t>Stephen A. Ridley</a:t>
            </a:r>
          </a:p>
          <a:p>
            <a:pPr lvl="1"/>
            <a:r>
              <a:rPr lang="en-US" dirty="0"/>
              <a:t>Nikita </a:t>
            </a:r>
            <a:r>
              <a:rPr lang="en-US" dirty="0" err="1"/>
              <a:t>Tarakanov</a:t>
            </a:r>
            <a:endParaRPr lang="en-US" dirty="0"/>
          </a:p>
          <a:p>
            <a:pPr lvl="1"/>
            <a:r>
              <a:rPr lang="en-US" dirty="0"/>
              <a:t>Alex </a:t>
            </a:r>
            <a:r>
              <a:rPr lang="en-US" dirty="0" err="1" smtClean="0"/>
              <a:t>Ionescu</a:t>
            </a:r>
            <a:endParaRPr lang="en-US" dirty="0"/>
          </a:p>
          <a:p>
            <a:pPr lvl="1"/>
            <a:r>
              <a:rPr lang="en-US" dirty="0"/>
              <a:t>j00ru</a:t>
            </a:r>
          </a:p>
          <a:p>
            <a:pPr lvl="1"/>
            <a:r>
              <a:rPr lang="en-US" dirty="0" err="1"/>
              <a:t>Tarjei</a:t>
            </a:r>
            <a:r>
              <a:rPr lang="en-US" dirty="0"/>
              <a:t> </a:t>
            </a:r>
            <a:r>
              <a:rPr lang="en-US" dirty="0" err="1"/>
              <a:t>Mandt</a:t>
            </a:r>
            <a:endParaRPr lang="en-US" dirty="0"/>
          </a:p>
          <a:p>
            <a:pPr lvl="1"/>
            <a:r>
              <a:rPr lang="en-US" dirty="0"/>
              <a:t>Matt </a:t>
            </a:r>
            <a:r>
              <a:rPr lang="en-US" dirty="0" smtClean="0"/>
              <a:t>Miller</a:t>
            </a:r>
          </a:p>
          <a:p>
            <a:pPr lvl="1"/>
            <a:r>
              <a:rPr lang="en-US" dirty="0" smtClean="0"/>
              <a:t>Ken Johnson</a:t>
            </a:r>
            <a:endParaRPr lang="en-US" dirty="0"/>
          </a:p>
          <a:p>
            <a:pPr lvl="1"/>
            <a:r>
              <a:rPr lang="en-US" dirty="0" err="1"/>
              <a:t>Fermín</a:t>
            </a:r>
            <a:r>
              <a:rPr lang="en-US" dirty="0"/>
              <a:t> J. Serna</a:t>
            </a:r>
          </a:p>
          <a:p>
            <a:pPr lvl="1"/>
            <a:r>
              <a:rPr lang="en-US" dirty="0"/>
              <a:t>Ben </a:t>
            </a:r>
            <a:r>
              <a:rPr lang="en-US" dirty="0" smtClean="0"/>
              <a:t>Nagy</a:t>
            </a:r>
          </a:p>
          <a:p>
            <a:pPr lvl="1"/>
            <a:r>
              <a:rPr lang="en-US" dirty="0" err="1"/>
              <a:t>Nitay</a:t>
            </a:r>
            <a:r>
              <a:rPr lang="en-US" dirty="0"/>
              <a:t> </a:t>
            </a:r>
            <a:r>
              <a:rPr lang="en-US" dirty="0" err="1"/>
              <a:t>Artenstein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639788" y="4958834"/>
            <a:ext cx="2504212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" dirty="0" smtClean="0"/>
              <a:t>Non-</a:t>
            </a:r>
            <a:r>
              <a:rPr lang="en-US" sz="600" dirty="0" err="1" smtClean="0"/>
              <a:t>exhausitve</a:t>
            </a:r>
            <a:r>
              <a:rPr lang="en-US" sz="600" dirty="0" smtClean="0"/>
              <a:t> list, </a:t>
            </a:r>
            <a:r>
              <a:rPr lang="en-US" sz="600" dirty="0" err="1" smtClean="0"/>
              <a:t>plz</a:t>
            </a:r>
            <a:r>
              <a:rPr lang="en-US" sz="600" dirty="0" smtClean="0"/>
              <a:t> don’t be angry if you should be on here but aren’t.</a:t>
            </a:r>
            <a:endParaRPr lang="en-US" sz="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465964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the </a:t>
            </a:r>
            <a:r>
              <a:rPr lang="en-US" dirty="0" err="1" smtClean="0"/>
              <a:t>IOManager</a:t>
            </a:r>
            <a:r>
              <a:rPr lang="en-US" dirty="0" smtClean="0"/>
              <a:t>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610600" cy="3394472"/>
          </a:xfrm>
        </p:spPr>
        <p:txBody>
          <a:bodyPr>
            <a:normAutofit/>
          </a:bodyPr>
          <a:lstStyle/>
          <a:p>
            <a:r>
              <a:rPr lang="en-US" dirty="0" smtClean="0"/>
              <a:t>Fix:</a:t>
            </a:r>
          </a:p>
          <a:p>
            <a:pPr lvl="1"/>
            <a:r>
              <a:rPr lang="en-US" dirty="0" smtClean="0"/>
              <a:t>Always check </a:t>
            </a:r>
            <a:r>
              <a:rPr lang="en-US" dirty="0" err="1" smtClean="0"/>
              <a:t>Irp</a:t>
            </a:r>
            <a:r>
              <a:rPr lang="en-US" dirty="0" smtClean="0"/>
              <a:t>-&gt;</a:t>
            </a:r>
            <a:r>
              <a:rPr lang="en-US" dirty="0" err="1" smtClean="0"/>
              <a:t>MdlAddress</a:t>
            </a:r>
            <a:r>
              <a:rPr lang="en-US" dirty="0" smtClean="0"/>
              <a:t> != NULL before use</a:t>
            </a:r>
          </a:p>
          <a:p>
            <a:pPr lvl="1"/>
            <a:r>
              <a:rPr lang="en-US" dirty="0" smtClean="0"/>
              <a:t>Simple check. Often overlooked. </a:t>
            </a:r>
            <a:endParaRPr lang="en-US" dirty="0"/>
          </a:p>
        </p:txBody>
      </p:sp>
      <p:pic>
        <p:nvPicPr>
          <p:cNvPr id="4" name="Picture 2" descr="http://onetechcomputers.com/wp-content/uploads/2012/11/software-utilities-tool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433565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the </a:t>
            </a:r>
            <a:r>
              <a:rPr lang="en-US" dirty="0" err="1" smtClean="0"/>
              <a:t>IOManager</a:t>
            </a:r>
            <a:r>
              <a:rPr lang="en-US" dirty="0" smtClean="0"/>
              <a:t>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686800" cy="394334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With METHOD_BUFFERED you get a probed and captured buffer</a:t>
            </a:r>
          </a:p>
          <a:p>
            <a:pPr lvl="1"/>
            <a:r>
              <a:rPr lang="en-US" dirty="0" err="1"/>
              <a:t>Irp</a:t>
            </a:r>
            <a:r>
              <a:rPr lang="en-US" dirty="0"/>
              <a:t>-&gt;</a:t>
            </a:r>
            <a:r>
              <a:rPr lang="en-US" dirty="0" err="1" smtClean="0"/>
              <a:t>AssociatedIrp.SystemBuffer</a:t>
            </a:r>
            <a:endParaRPr lang="en-US" dirty="0" smtClean="0"/>
          </a:p>
          <a:p>
            <a:pPr lvl="1"/>
            <a:r>
              <a:rPr lang="en-US" dirty="0" smtClean="0"/>
              <a:t>Can still be NULL (for </a:t>
            </a:r>
            <a:r>
              <a:rPr lang="en-US" dirty="0" err="1" smtClean="0"/>
              <a:t>len</a:t>
            </a:r>
            <a:r>
              <a:rPr lang="en-US" dirty="0" smtClean="0"/>
              <a:t> of 0)</a:t>
            </a:r>
          </a:p>
          <a:p>
            <a:r>
              <a:rPr lang="en-US" dirty="0" smtClean="0"/>
              <a:t>This is the safest method. </a:t>
            </a:r>
          </a:p>
          <a:p>
            <a:pPr lvl="1"/>
            <a:r>
              <a:rPr lang="en-US" dirty="0" smtClean="0"/>
              <a:t>Might give false sense of security</a:t>
            </a:r>
          </a:p>
          <a:p>
            <a:pPr lvl="2"/>
            <a:r>
              <a:rPr lang="en-US" dirty="0" smtClean="0"/>
              <a:t>Even though buffer is probed and captured, still need to validate in- and out length</a:t>
            </a:r>
          </a:p>
          <a:p>
            <a:pPr lvl="2"/>
            <a:r>
              <a:rPr lang="en-US" dirty="0" smtClean="0"/>
              <a:t>Honor in- and out length when reading from and writing to </a:t>
            </a:r>
            <a:r>
              <a:rPr lang="en-US" dirty="0" err="1" smtClean="0"/>
              <a:t>SystemBuffer</a:t>
            </a:r>
            <a:endParaRPr lang="en-US" dirty="0" smtClean="0"/>
          </a:p>
        </p:txBody>
      </p:sp>
      <p:pic>
        <p:nvPicPr>
          <p:cNvPr id="4" name="Picture 2" descr="Bu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943933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working with the </a:t>
            </a:r>
            <a:r>
              <a:rPr lang="en-US" dirty="0" err="1" smtClean="0"/>
              <a:t>IOManager</a:t>
            </a:r>
            <a:r>
              <a:rPr lang="en-US" dirty="0" smtClean="0"/>
              <a:t>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Fix:</a:t>
            </a:r>
          </a:p>
          <a:p>
            <a:pPr lvl="1"/>
            <a:r>
              <a:rPr lang="en-US" dirty="0" smtClean="0"/>
              <a:t>Validate </a:t>
            </a:r>
            <a:r>
              <a:rPr lang="en-US" dirty="0" err="1" smtClean="0"/>
              <a:t>SystemBuffer</a:t>
            </a:r>
            <a:r>
              <a:rPr lang="en-US" dirty="0" smtClean="0"/>
              <a:t> for NULL</a:t>
            </a:r>
          </a:p>
          <a:p>
            <a:pPr lvl="1"/>
            <a:r>
              <a:rPr lang="en-US" dirty="0" smtClean="0"/>
              <a:t>All embedded data still needs to be validated </a:t>
            </a:r>
          </a:p>
          <a:p>
            <a:pPr lvl="2"/>
            <a:r>
              <a:rPr lang="en-US" dirty="0" smtClean="0"/>
              <a:t>Embedded Lengths, pointers, indexes, offsets, strings, …</a:t>
            </a:r>
          </a:p>
          <a:p>
            <a:pPr lvl="2"/>
            <a:r>
              <a:rPr lang="en-US" dirty="0" smtClean="0"/>
              <a:t>Lengths, indexes, offsets need to be validated against input/output buffer length </a:t>
            </a:r>
          </a:p>
          <a:p>
            <a:pPr lvl="2"/>
            <a:r>
              <a:rPr lang="en-US" dirty="0" smtClean="0"/>
              <a:t>Embedded  pointers still need to be probed (and use of try/except) </a:t>
            </a:r>
          </a:p>
          <a:p>
            <a:pPr lvl="2"/>
            <a:r>
              <a:rPr lang="en-US" dirty="0" smtClean="0"/>
              <a:t>Strings need to be guaranteed to be 0-terminated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Validate all </a:t>
            </a:r>
            <a:r>
              <a:rPr lang="en-US" dirty="0" err="1" smtClean="0"/>
              <a:t>SystemBuffer</a:t>
            </a:r>
            <a:r>
              <a:rPr lang="en-US" dirty="0" smtClean="0"/>
              <a:t> accesses against </a:t>
            </a:r>
            <a:r>
              <a:rPr lang="en-US" dirty="0" err="1" smtClean="0"/>
              <a:t>inputbuffer</a:t>
            </a:r>
            <a:r>
              <a:rPr lang="en-US" dirty="0" smtClean="0"/>
              <a:t> length and </a:t>
            </a:r>
            <a:r>
              <a:rPr lang="en-US" dirty="0" err="1" smtClean="0"/>
              <a:t>outputbuffer</a:t>
            </a:r>
            <a:r>
              <a:rPr lang="en-US" dirty="0" smtClean="0"/>
              <a:t> length before reading and writing </a:t>
            </a:r>
            <a:endParaRPr lang="en-US" dirty="0"/>
          </a:p>
        </p:txBody>
      </p:sp>
      <p:pic>
        <p:nvPicPr>
          <p:cNvPr id="4" name="Picture 2" descr="http://onetechcomputers.com/wp-content/uploads/2012/11/software-utilities-tool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132021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the </a:t>
            </a:r>
            <a:r>
              <a:rPr lang="en-US" dirty="0" err="1" smtClean="0"/>
              <a:t>IOManager</a:t>
            </a:r>
            <a:r>
              <a:rPr lang="en-US" dirty="0" smtClean="0"/>
              <a:t>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686800" cy="3943349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 smtClean="0"/>
              <a:t>Irp</a:t>
            </a:r>
            <a:r>
              <a:rPr lang="en-US" dirty="0" smtClean="0"/>
              <a:t>-&gt;</a:t>
            </a:r>
            <a:r>
              <a:rPr lang="en-US" dirty="0" err="1" smtClean="0"/>
              <a:t>IoStatus</a:t>
            </a:r>
            <a:r>
              <a:rPr lang="en-US" dirty="0" smtClean="0"/>
              <a:t> is filled out when an </a:t>
            </a:r>
            <a:r>
              <a:rPr lang="en-US" dirty="0" err="1" smtClean="0"/>
              <a:t>Irp</a:t>
            </a:r>
            <a:r>
              <a:rPr lang="en-US" dirty="0" smtClean="0"/>
              <a:t> gets completed </a:t>
            </a:r>
          </a:p>
          <a:p>
            <a:r>
              <a:rPr lang="en-US" dirty="0" smtClean="0"/>
              <a:t>On success </a:t>
            </a:r>
            <a:r>
              <a:rPr lang="en-US" dirty="0" err="1" smtClean="0"/>
              <a:t>Irp</a:t>
            </a:r>
            <a:r>
              <a:rPr lang="en-US" dirty="0" smtClean="0"/>
              <a:t>-&gt;</a:t>
            </a:r>
            <a:r>
              <a:rPr lang="en-US" dirty="0" err="1" smtClean="0"/>
              <a:t>IoStatus.Information</a:t>
            </a:r>
            <a:r>
              <a:rPr lang="en-US" dirty="0"/>
              <a:t> </a:t>
            </a:r>
            <a:r>
              <a:rPr lang="en-US" dirty="0" smtClean="0"/>
              <a:t>says how many bytes are in the output buffer. </a:t>
            </a:r>
          </a:p>
          <a:p>
            <a:r>
              <a:rPr lang="en-US" dirty="0" err="1" smtClean="0"/>
              <a:t>IOManager</a:t>
            </a:r>
            <a:r>
              <a:rPr lang="en-US" dirty="0" smtClean="0"/>
              <a:t> uses this information in METHOD_BUFFERED case to copy data to </a:t>
            </a:r>
            <a:r>
              <a:rPr lang="en-US" dirty="0" err="1" smtClean="0"/>
              <a:t>userland</a:t>
            </a:r>
            <a:r>
              <a:rPr lang="en-US" dirty="0" smtClean="0"/>
              <a:t> output buffer when </a:t>
            </a:r>
            <a:r>
              <a:rPr lang="en-US" dirty="0" err="1" smtClean="0"/>
              <a:t>Irp</a:t>
            </a:r>
            <a:r>
              <a:rPr lang="en-US" dirty="0" smtClean="0"/>
              <a:t> is completed.</a:t>
            </a:r>
          </a:p>
          <a:p>
            <a:endParaRPr lang="en-US" dirty="0" smtClean="0"/>
          </a:p>
          <a:p>
            <a:r>
              <a:rPr lang="en-US" dirty="0" err="1" smtClean="0"/>
              <a:t>IoStatus.Information</a:t>
            </a:r>
            <a:r>
              <a:rPr lang="en-US" dirty="0" smtClean="0"/>
              <a:t> &gt; actually written to buffer </a:t>
            </a:r>
          </a:p>
          <a:p>
            <a:pPr lvl="1"/>
            <a:r>
              <a:rPr lang="en-US" dirty="0" smtClean="0"/>
              <a:t>Information leak </a:t>
            </a:r>
          </a:p>
          <a:p>
            <a:pPr lvl="2"/>
            <a:r>
              <a:rPr lang="en-US" dirty="0" err="1" smtClean="0"/>
              <a:t>IOManager</a:t>
            </a:r>
            <a:r>
              <a:rPr lang="en-US" dirty="0" smtClean="0"/>
              <a:t> doesn’t initialize </a:t>
            </a:r>
            <a:r>
              <a:rPr lang="en-US" dirty="0" err="1" smtClean="0"/>
              <a:t>SystemBuffer</a:t>
            </a:r>
            <a:r>
              <a:rPr lang="en-US" dirty="0" smtClean="0"/>
              <a:t> beyond copy of </a:t>
            </a:r>
            <a:r>
              <a:rPr lang="en-US" dirty="0" err="1" smtClean="0"/>
              <a:t>inputbuffer</a:t>
            </a:r>
            <a:endParaRPr lang="en-US" dirty="0" smtClean="0"/>
          </a:p>
          <a:p>
            <a:pPr lvl="2"/>
            <a:r>
              <a:rPr lang="en-US" dirty="0" smtClean="0"/>
              <a:t>If </a:t>
            </a:r>
            <a:r>
              <a:rPr lang="en-US" dirty="0" err="1" smtClean="0"/>
              <a:t>outbuflen</a:t>
            </a:r>
            <a:r>
              <a:rPr lang="en-US" dirty="0" smtClean="0"/>
              <a:t> &gt; </a:t>
            </a:r>
            <a:r>
              <a:rPr lang="en-US" dirty="0" err="1" smtClean="0"/>
              <a:t>inbuflen</a:t>
            </a:r>
            <a:r>
              <a:rPr lang="en-US" dirty="0" smtClean="0"/>
              <a:t>, the remainder of the </a:t>
            </a:r>
            <a:r>
              <a:rPr lang="en-US" dirty="0" err="1" smtClean="0"/>
              <a:t>SystemBuffer</a:t>
            </a:r>
            <a:r>
              <a:rPr lang="en-US" dirty="0" smtClean="0"/>
              <a:t> is uninitialized data</a:t>
            </a:r>
          </a:p>
          <a:p>
            <a:pPr lvl="2"/>
            <a:r>
              <a:rPr lang="en-US" dirty="0" smtClean="0"/>
              <a:t>As such, </a:t>
            </a:r>
            <a:r>
              <a:rPr lang="en-US" dirty="0" err="1" smtClean="0"/>
              <a:t>infoleak</a:t>
            </a:r>
            <a:r>
              <a:rPr lang="en-US" dirty="0" smtClean="0"/>
              <a:t> if driver tells the </a:t>
            </a:r>
            <a:r>
              <a:rPr lang="en-US" dirty="0" err="1" smtClean="0"/>
              <a:t>IOManager</a:t>
            </a:r>
            <a:r>
              <a:rPr lang="en-US" dirty="0" smtClean="0"/>
              <a:t> to copy more data than it wrote to the </a:t>
            </a:r>
            <a:r>
              <a:rPr lang="en-US" dirty="0" err="1" smtClean="0"/>
              <a:t>SystemBuffer</a:t>
            </a:r>
            <a:endParaRPr lang="en-US" dirty="0" smtClean="0"/>
          </a:p>
          <a:p>
            <a:r>
              <a:rPr lang="en-US" dirty="0" err="1" smtClean="0"/>
              <a:t>IoStatus.Information</a:t>
            </a:r>
            <a:r>
              <a:rPr lang="en-US" dirty="0" smtClean="0"/>
              <a:t> &gt; max(</a:t>
            </a:r>
            <a:r>
              <a:rPr lang="en-US" dirty="0" err="1" smtClean="0"/>
              <a:t>inlen</a:t>
            </a:r>
            <a:r>
              <a:rPr lang="en-US" dirty="0" smtClean="0"/>
              <a:t>, </a:t>
            </a:r>
            <a:r>
              <a:rPr lang="en-US" dirty="0" err="1" smtClean="0"/>
              <a:t>outlen</a:t>
            </a:r>
            <a:r>
              <a:rPr lang="en-US" dirty="0" smtClean="0"/>
              <a:t>) </a:t>
            </a:r>
          </a:p>
          <a:p>
            <a:pPr lvl="1"/>
            <a:r>
              <a:rPr lang="en-US" dirty="0" smtClean="0"/>
              <a:t>Out of bound read  </a:t>
            </a:r>
            <a:endParaRPr lang="en-US" dirty="0"/>
          </a:p>
        </p:txBody>
      </p:sp>
      <p:pic>
        <p:nvPicPr>
          <p:cNvPr id="4" name="Picture 2" descr="Bu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943933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the </a:t>
            </a:r>
            <a:r>
              <a:rPr lang="en-US" dirty="0" err="1"/>
              <a:t>IOManager</a:t>
            </a:r>
            <a:r>
              <a:rPr lang="en-US" dirty="0"/>
              <a:t> (3)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Lvuvc.sys </a:t>
            </a:r>
            <a:r>
              <a:rPr lang="en-US" dirty="0" err="1" smtClean="0"/>
              <a:t>ioctl</a:t>
            </a:r>
            <a:r>
              <a:rPr lang="en-US" dirty="0" smtClean="0"/>
              <a:t> handler</a:t>
            </a:r>
            <a:endParaRPr lang="en-US" dirty="0"/>
          </a:p>
        </p:txBody>
      </p:sp>
      <p:pic>
        <p:nvPicPr>
          <p:cNvPr id="4" name="Picture 2" descr="Bu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971549"/>
            <a:ext cx="5444091" cy="41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762000" y="2876550"/>
            <a:ext cx="2819400" cy="1809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62000" y="4781550"/>
            <a:ext cx="1447800" cy="76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259704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the </a:t>
            </a:r>
            <a:r>
              <a:rPr lang="en-US" dirty="0" err="1" smtClean="0"/>
              <a:t>IOManager</a:t>
            </a:r>
            <a:r>
              <a:rPr lang="en-US" dirty="0" smtClean="0"/>
              <a:t>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you can still get bitten by this if you use KMDF</a:t>
            </a:r>
          </a:p>
          <a:p>
            <a:r>
              <a:rPr lang="en-US" dirty="0" err="1" smtClean="0"/>
              <a:t>WdfRequestCompleteWithInformation</a:t>
            </a:r>
            <a:r>
              <a:rPr lang="en-US" dirty="0" smtClean="0"/>
              <a:t>()</a:t>
            </a:r>
          </a:p>
          <a:p>
            <a:r>
              <a:rPr lang="en-US" dirty="0" err="1" smtClean="0"/>
              <a:t>WdfRequestSetInformation</a:t>
            </a:r>
            <a:r>
              <a:rPr lang="en-US" dirty="0" smtClean="0"/>
              <a:t>()</a:t>
            </a:r>
          </a:p>
          <a:p>
            <a:r>
              <a:rPr lang="en-US" dirty="0" smtClean="0"/>
              <a:t>Both fill out </a:t>
            </a:r>
            <a:r>
              <a:rPr lang="en-US" dirty="0" err="1" smtClean="0"/>
              <a:t>IoStatus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If ‘Information’ field given is too large</a:t>
            </a:r>
          </a:p>
          <a:p>
            <a:pPr lvl="2"/>
            <a:r>
              <a:rPr lang="en-US" dirty="0" smtClean="0"/>
              <a:t>Could still cause info leak or out of bound read </a:t>
            </a:r>
            <a:endParaRPr lang="en-US" dirty="0"/>
          </a:p>
        </p:txBody>
      </p:sp>
      <p:pic>
        <p:nvPicPr>
          <p:cNvPr id="4" name="Picture 2" descr="Bu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78493"/>
            <a:ext cx="3286125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867400" y="4400550"/>
            <a:ext cx="22860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50877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the </a:t>
            </a:r>
            <a:r>
              <a:rPr lang="en-US" dirty="0" err="1" smtClean="0"/>
              <a:t>IOManager</a:t>
            </a:r>
            <a:r>
              <a:rPr lang="en-US" dirty="0" smtClean="0"/>
              <a:t>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610600" cy="3733799"/>
          </a:xfrm>
        </p:spPr>
        <p:txBody>
          <a:bodyPr>
            <a:normAutofit/>
          </a:bodyPr>
          <a:lstStyle/>
          <a:p>
            <a:r>
              <a:rPr lang="en-US" dirty="0" smtClean="0"/>
              <a:t>Fix:</a:t>
            </a:r>
          </a:p>
          <a:p>
            <a:pPr lvl="1"/>
            <a:r>
              <a:rPr lang="en-US" dirty="0" smtClean="0"/>
              <a:t>When filling in </a:t>
            </a:r>
            <a:r>
              <a:rPr lang="en-US" dirty="0" err="1" smtClean="0"/>
              <a:t>IoStatus.information</a:t>
            </a:r>
            <a:r>
              <a:rPr lang="en-US" dirty="0" smtClean="0"/>
              <a:t>, on success, be careful what to put there. </a:t>
            </a:r>
          </a:p>
          <a:p>
            <a:pPr lvl="1"/>
            <a:r>
              <a:rPr lang="en-US" dirty="0" smtClean="0"/>
              <a:t>Be </a:t>
            </a:r>
            <a:r>
              <a:rPr lang="en-US" b="1" i="1" u="sng" dirty="0" smtClean="0"/>
              <a:t>exact</a:t>
            </a:r>
            <a:r>
              <a:rPr lang="en-US" dirty="0" smtClean="0"/>
              <a:t>. The consequences are pretty bad otherwise </a:t>
            </a:r>
          </a:p>
          <a:p>
            <a:pPr lvl="1"/>
            <a:r>
              <a:rPr lang="en-US" dirty="0" smtClean="0"/>
              <a:t>Consistency: it’s easy to miss one or two cases. Reexamine old code. </a:t>
            </a:r>
          </a:p>
          <a:p>
            <a:endParaRPr lang="en-US" dirty="0"/>
          </a:p>
        </p:txBody>
      </p:sp>
      <p:pic>
        <p:nvPicPr>
          <p:cNvPr id="5122" name="Picture 2" descr="http://onetechcomputers.com/wp-content/uploads/2012/11/software-utilities-tool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8593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working with the </a:t>
            </a:r>
            <a:r>
              <a:rPr lang="en-US" dirty="0" err="1" smtClean="0"/>
              <a:t>IOManager</a:t>
            </a:r>
            <a:r>
              <a:rPr lang="en-US" dirty="0" smtClean="0"/>
              <a:t>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686800" cy="3943349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Irp</a:t>
            </a:r>
            <a:r>
              <a:rPr lang="en-US" dirty="0" smtClean="0"/>
              <a:t> Cancellation.</a:t>
            </a:r>
          </a:p>
          <a:p>
            <a:r>
              <a:rPr lang="en-US" dirty="0" smtClean="0"/>
              <a:t>Depending on design and function of a driver, some IRPs don’t complete right away, and can be cancelled by </a:t>
            </a:r>
            <a:r>
              <a:rPr lang="en-US" dirty="0" err="1" smtClean="0"/>
              <a:t>userland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Logic behind doing this is called </a:t>
            </a:r>
            <a:r>
              <a:rPr lang="en-US" dirty="0" err="1" smtClean="0"/>
              <a:t>irp</a:t>
            </a:r>
            <a:r>
              <a:rPr lang="en-US" dirty="0" smtClean="0"/>
              <a:t> cancellation </a:t>
            </a:r>
          </a:p>
          <a:p>
            <a:pPr lvl="1"/>
            <a:r>
              <a:rPr lang="en-US" dirty="0" smtClean="0"/>
              <a:t>Can get really complicated </a:t>
            </a:r>
          </a:p>
          <a:p>
            <a:pPr lvl="1"/>
            <a:r>
              <a:rPr lang="en-US" dirty="0" smtClean="0"/>
              <a:t>This deserves a presentation all on it’s own</a:t>
            </a:r>
          </a:p>
          <a:p>
            <a:pPr lvl="1"/>
            <a:r>
              <a:rPr lang="en-US" dirty="0" smtClean="0"/>
              <a:t>Often </a:t>
            </a:r>
            <a:r>
              <a:rPr lang="en-US" dirty="0" err="1" smtClean="0"/>
              <a:t>irp</a:t>
            </a:r>
            <a:r>
              <a:rPr lang="en-US" dirty="0" smtClean="0"/>
              <a:t> cancel routines have synchronization issues that can lead to:</a:t>
            </a:r>
          </a:p>
          <a:p>
            <a:pPr lvl="2"/>
            <a:r>
              <a:rPr lang="en-US" dirty="0" smtClean="0"/>
              <a:t>deadlocks</a:t>
            </a:r>
          </a:p>
          <a:p>
            <a:pPr lvl="2"/>
            <a:r>
              <a:rPr lang="en-US" dirty="0" smtClean="0"/>
              <a:t>memory leaks</a:t>
            </a:r>
          </a:p>
          <a:p>
            <a:pPr lvl="2"/>
            <a:r>
              <a:rPr lang="en-US" dirty="0" smtClean="0"/>
              <a:t>race conditions</a:t>
            </a:r>
          </a:p>
          <a:p>
            <a:pPr lvl="2"/>
            <a:r>
              <a:rPr lang="en-US" dirty="0" smtClean="0"/>
              <a:t>double frees</a:t>
            </a:r>
          </a:p>
          <a:p>
            <a:pPr lvl="2"/>
            <a:r>
              <a:rPr lang="en-US" dirty="0" smtClean="0"/>
              <a:t>use after free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2" descr="Bu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943933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working with the </a:t>
            </a:r>
            <a:r>
              <a:rPr lang="en-US" dirty="0" err="1" smtClean="0"/>
              <a:t>IOManager</a:t>
            </a:r>
            <a:r>
              <a:rPr lang="en-US" dirty="0" smtClean="0"/>
              <a:t>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686800" cy="394334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Fix</a:t>
            </a:r>
          </a:p>
          <a:p>
            <a:pPr lvl="1"/>
            <a:r>
              <a:rPr lang="en-US" dirty="0" smtClean="0"/>
              <a:t>There is no easy advise to give here </a:t>
            </a:r>
          </a:p>
          <a:p>
            <a:pPr lvl="1"/>
            <a:r>
              <a:rPr lang="en-US" dirty="0" smtClean="0"/>
              <a:t>Design cancellation logic with extreme care </a:t>
            </a:r>
          </a:p>
          <a:p>
            <a:pPr lvl="1"/>
            <a:r>
              <a:rPr lang="en-US" dirty="0" smtClean="0"/>
              <a:t>implement very conservatively</a:t>
            </a:r>
          </a:p>
          <a:p>
            <a:pPr lvl="1"/>
            <a:r>
              <a:rPr lang="en-US" dirty="0" smtClean="0"/>
              <a:t>If you’re not already using cancel safe IRP queues, strongly consider doing so </a:t>
            </a:r>
          </a:p>
          <a:p>
            <a:pPr lvl="1"/>
            <a:r>
              <a:rPr lang="en-US" dirty="0" smtClean="0"/>
              <a:t>double check, triple check both design and implementation! </a:t>
            </a:r>
          </a:p>
          <a:p>
            <a:pPr lvl="2"/>
            <a:r>
              <a:rPr lang="en-US" dirty="0" smtClean="0"/>
              <a:t>have it peer reviewed!</a:t>
            </a:r>
          </a:p>
          <a:p>
            <a:pPr lvl="1"/>
            <a:endParaRPr lang="en-US" dirty="0"/>
          </a:p>
        </p:txBody>
      </p:sp>
      <p:pic>
        <p:nvPicPr>
          <p:cNvPr id="4" name="Picture 2" descr="http://onetechcomputers.com/wp-content/uploads/2012/11/software-utilities-tool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850102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Userland</a:t>
            </a:r>
            <a:r>
              <a:rPr lang="en-US" dirty="0" smtClean="0"/>
              <a:t> data and pointers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Drivers </a:t>
            </a:r>
            <a:r>
              <a:rPr lang="en-US" dirty="0"/>
              <a:t>will take </a:t>
            </a:r>
            <a:r>
              <a:rPr lang="en-US" dirty="0" smtClean="0"/>
              <a:t>data/pointers </a:t>
            </a:r>
            <a:r>
              <a:rPr lang="en-US" dirty="0"/>
              <a:t>from </a:t>
            </a:r>
            <a:r>
              <a:rPr lang="en-US" dirty="0" err="1"/>
              <a:t>userland</a:t>
            </a:r>
            <a:r>
              <a:rPr lang="en-US" dirty="0"/>
              <a:t> </a:t>
            </a:r>
          </a:p>
          <a:p>
            <a:r>
              <a:rPr lang="en-US" dirty="0"/>
              <a:t>Need to make sure those pointers are valid</a:t>
            </a:r>
          </a:p>
          <a:p>
            <a:r>
              <a:rPr lang="en-US" dirty="0"/>
              <a:t>Windows has 2 </a:t>
            </a:r>
            <a:r>
              <a:rPr lang="en-US" dirty="0" smtClean="0"/>
              <a:t>APIs </a:t>
            </a:r>
            <a:r>
              <a:rPr lang="en-US" dirty="0"/>
              <a:t>for this </a:t>
            </a:r>
          </a:p>
          <a:p>
            <a:r>
              <a:rPr lang="en-US" dirty="0" err="1"/>
              <a:t>ProbeForRead</a:t>
            </a:r>
            <a:r>
              <a:rPr lang="en-US" dirty="0"/>
              <a:t>()</a:t>
            </a:r>
          </a:p>
          <a:p>
            <a:endParaRPr lang="en-US" dirty="0"/>
          </a:p>
          <a:p>
            <a:r>
              <a:rPr lang="en-US" dirty="0" err="1"/>
              <a:t>ProbeForWrite</a:t>
            </a:r>
            <a:r>
              <a:rPr lang="en-US" dirty="0"/>
              <a:t>()</a:t>
            </a:r>
          </a:p>
          <a:p>
            <a:endParaRPr lang="en-US" dirty="0" smtClean="0"/>
          </a:p>
        </p:txBody>
      </p:sp>
      <p:pic>
        <p:nvPicPr>
          <p:cNvPr id="4" name="Picture 2" descr="Bu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72736" y="3405485"/>
            <a:ext cx="8305800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ProbeForRead(VOID *Addr,SIZE_T len,ULONG Alignment);</a:t>
            </a:r>
            <a:endParaRPr lang="en-US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2736" y="4456361"/>
            <a:ext cx="8305800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ProbeForWrite(VOID *Addr,SIZE_T len,ULONG Alignment);</a:t>
            </a:r>
            <a:endParaRPr lang="en-US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848" y="279654"/>
            <a:ext cx="3461576" cy="462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943933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94334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Most of previous research focuses on exploitation </a:t>
            </a:r>
          </a:p>
          <a:p>
            <a:r>
              <a:rPr lang="en-US" dirty="0" smtClean="0"/>
              <a:t>Focus often on windows kernel, not so much drivers</a:t>
            </a:r>
          </a:p>
          <a:p>
            <a:r>
              <a:rPr lang="en-US" dirty="0" smtClean="0"/>
              <a:t>Focus often on one specific issue</a:t>
            </a:r>
          </a:p>
          <a:p>
            <a:endParaRPr lang="en-US" dirty="0"/>
          </a:p>
          <a:p>
            <a:r>
              <a:rPr lang="en-US" dirty="0" smtClean="0"/>
              <a:t>Focus for this presentation is on finding and fixing issues </a:t>
            </a:r>
          </a:p>
          <a:p>
            <a:r>
              <a:rPr lang="en-US" dirty="0" smtClean="0"/>
              <a:t>Driver issues, not so much issues in kernel itself</a:t>
            </a:r>
          </a:p>
          <a:p>
            <a:pPr lvl="1"/>
            <a:r>
              <a:rPr lang="en-US" dirty="0" smtClean="0"/>
              <a:t>Although </a:t>
            </a:r>
            <a:r>
              <a:rPr lang="en-US" dirty="0"/>
              <a:t>one does often apply to the </a:t>
            </a:r>
            <a:r>
              <a:rPr lang="en-US" dirty="0" smtClean="0"/>
              <a:t>other</a:t>
            </a:r>
          </a:p>
          <a:p>
            <a:r>
              <a:rPr lang="en-US" dirty="0" smtClean="0"/>
              <a:t>Not one issue. </a:t>
            </a:r>
          </a:p>
          <a:p>
            <a:pPr lvl="1"/>
            <a:r>
              <a:rPr lang="en-US" dirty="0" smtClean="0"/>
              <a:t>Rapid-fire list of do’s and don’t.  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014135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Userland</a:t>
            </a:r>
            <a:r>
              <a:rPr lang="en-US" dirty="0" smtClean="0"/>
              <a:t> data and pointers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If driver code takes pointers from users and doesn’t probe them, they could point anywhere </a:t>
            </a:r>
          </a:p>
          <a:p>
            <a:pPr lvl="1"/>
            <a:r>
              <a:rPr lang="en-US" dirty="0"/>
              <a:t>If not probed and kernel reads from it, could bluescreen (touching an unmapped page) or </a:t>
            </a:r>
            <a:r>
              <a:rPr lang="en-US" dirty="0" err="1"/>
              <a:t>infoleak</a:t>
            </a:r>
            <a:endParaRPr lang="en-US" dirty="0"/>
          </a:p>
          <a:p>
            <a:pPr lvl="1"/>
            <a:r>
              <a:rPr lang="en-US" dirty="0"/>
              <a:t>If not probed and kernel writes to it, you get to write anywhere in kernel </a:t>
            </a:r>
            <a:r>
              <a:rPr lang="en-US" dirty="0" smtClean="0"/>
              <a:t>memory, VERY BAD!</a:t>
            </a:r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4" name="Picture 2" descr="Bu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353678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Userland</a:t>
            </a:r>
            <a:r>
              <a:rPr lang="en-US" dirty="0"/>
              <a:t> data and pointers (1)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98047"/>
            <a:ext cx="3643312" cy="4145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Bu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900112" y="4476750"/>
            <a:ext cx="3490912" cy="533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9456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Userland</a:t>
            </a:r>
            <a:r>
              <a:rPr lang="en-US" dirty="0" smtClean="0"/>
              <a:t> data and pointers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686800" cy="3943349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 probe APIs don’t do anything when size given is 0 </a:t>
            </a:r>
          </a:p>
          <a:p>
            <a:r>
              <a:rPr lang="en-US" dirty="0" smtClean="0"/>
              <a:t>In and on itself this sounds pretty logical</a:t>
            </a:r>
          </a:p>
          <a:p>
            <a:r>
              <a:rPr lang="en-US" dirty="0" smtClean="0"/>
              <a:t>There is some risk </a:t>
            </a:r>
          </a:p>
          <a:p>
            <a:pPr lvl="1"/>
            <a:r>
              <a:rPr lang="en-US" dirty="0" smtClean="0"/>
              <a:t>Probe address with </a:t>
            </a:r>
            <a:r>
              <a:rPr lang="en-US" dirty="0" err="1" smtClean="0"/>
              <a:t>len</a:t>
            </a:r>
            <a:r>
              <a:rPr lang="en-US" dirty="0" smtClean="0"/>
              <a:t> 0 (</a:t>
            </a:r>
            <a:r>
              <a:rPr lang="en-US" dirty="0" smtClean="0">
                <a:sym typeface="Wingdings" panose="05000000000000000000" pitchFamily="2" charset="2"/>
              </a:rPr>
              <a:t> no-op)</a:t>
            </a:r>
            <a:endParaRPr lang="en-US" dirty="0" smtClean="0"/>
          </a:p>
          <a:p>
            <a:pPr lvl="1"/>
            <a:r>
              <a:rPr lang="en-US" dirty="0" smtClean="0"/>
              <a:t>Read or write from/to it anyway (1 or more bytes)</a:t>
            </a:r>
          </a:p>
          <a:p>
            <a:pPr lvl="1"/>
            <a:r>
              <a:rPr lang="en-US" dirty="0" smtClean="0"/>
              <a:t>Yes, that is a bug, but Probe APIs behavior makes it really exploitable!</a:t>
            </a:r>
          </a:p>
          <a:p>
            <a:pPr lvl="2"/>
            <a:r>
              <a:rPr lang="en-US" dirty="0" smtClean="0"/>
              <a:t>Common cases:</a:t>
            </a:r>
          </a:p>
          <a:p>
            <a:pPr lvl="3"/>
            <a:r>
              <a:rPr lang="en-US" dirty="0" smtClean="0"/>
              <a:t>Code forgets to do length checks </a:t>
            </a:r>
          </a:p>
          <a:p>
            <a:pPr lvl="3"/>
            <a:r>
              <a:rPr lang="en-US" dirty="0" smtClean="0"/>
              <a:t>Length integer overflows</a:t>
            </a:r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4" name="Picture 2" descr="Bu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82050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Userland</a:t>
            </a:r>
            <a:r>
              <a:rPr lang="en-US" dirty="0" smtClean="0"/>
              <a:t> data and pointers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Fix:</a:t>
            </a:r>
          </a:p>
          <a:p>
            <a:pPr lvl="1"/>
            <a:r>
              <a:rPr lang="en-US" dirty="0" smtClean="0"/>
              <a:t>Perform correct, consistent probing ….</a:t>
            </a:r>
          </a:p>
          <a:p>
            <a:pPr lvl="1"/>
            <a:r>
              <a:rPr lang="en-US" dirty="0" smtClean="0"/>
              <a:t>Easier than it looks. Consistency is key. Reexamine code to make sure you didn’t miss any.  </a:t>
            </a:r>
            <a:endParaRPr lang="en-US" dirty="0"/>
          </a:p>
        </p:txBody>
      </p:sp>
      <p:pic>
        <p:nvPicPr>
          <p:cNvPr id="4" name="Picture 2" descr="http://onetechcomputers.com/wp-content/uploads/2012/11/software-utilities-tool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52948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Userland</a:t>
            </a:r>
            <a:r>
              <a:rPr lang="en-US" dirty="0" smtClean="0"/>
              <a:t> data and pointers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 after probing, if you’re going to touch </a:t>
            </a:r>
            <a:r>
              <a:rPr lang="en-US" dirty="0" err="1" smtClean="0"/>
              <a:t>userland</a:t>
            </a:r>
            <a:r>
              <a:rPr lang="en-US" dirty="0" smtClean="0"/>
              <a:t> pointers, this must be done under a try/except </a:t>
            </a:r>
          </a:p>
          <a:p>
            <a:pPr lvl="1"/>
            <a:r>
              <a:rPr lang="en-US" dirty="0" smtClean="0"/>
              <a:t>If not, could hit unmapped page </a:t>
            </a: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dirty="0" err="1" smtClean="0">
                <a:sym typeface="Wingdings" panose="05000000000000000000" pitchFamily="2" charset="2"/>
              </a:rPr>
              <a:t>bugcheck</a:t>
            </a:r>
            <a:endParaRPr lang="en-US" dirty="0" smtClean="0"/>
          </a:p>
          <a:p>
            <a:r>
              <a:rPr lang="en-US" dirty="0" smtClean="0"/>
              <a:t>The obvious issue is forgetting exception handling</a:t>
            </a:r>
            <a:endParaRPr lang="en-US" dirty="0"/>
          </a:p>
        </p:txBody>
      </p:sp>
      <p:pic>
        <p:nvPicPr>
          <p:cNvPr id="4" name="Picture 2" descr="Bu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714548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Userland</a:t>
            </a:r>
            <a:r>
              <a:rPr lang="en-US" dirty="0" smtClean="0"/>
              <a:t> data and pointers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Try/except cases can often go wrong </a:t>
            </a:r>
            <a:endParaRPr lang="en-US" dirty="0" smtClean="0"/>
          </a:p>
          <a:p>
            <a:r>
              <a:rPr lang="en-US" dirty="0"/>
              <a:t>Most of the time the exception case is rarely exercised </a:t>
            </a:r>
          </a:p>
          <a:p>
            <a:r>
              <a:rPr lang="en-US" dirty="0"/>
              <a:t>As such there could be bugs there that didn’t show up in testing </a:t>
            </a:r>
          </a:p>
          <a:p>
            <a:r>
              <a:rPr lang="en-US" dirty="0"/>
              <a:t>It’s quite common to notice memory leaks </a:t>
            </a:r>
          </a:p>
          <a:p>
            <a:r>
              <a:rPr lang="en-US" dirty="0"/>
              <a:t>Or </a:t>
            </a:r>
            <a:r>
              <a:rPr lang="en-US" dirty="0" err="1"/>
              <a:t>refcount</a:t>
            </a:r>
            <a:r>
              <a:rPr lang="en-US" dirty="0"/>
              <a:t> leaks </a:t>
            </a:r>
          </a:p>
          <a:p>
            <a:endParaRPr lang="en-US" dirty="0"/>
          </a:p>
        </p:txBody>
      </p:sp>
      <p:pic>
        <p:nvPicPr>
          <p:cNvPr id="4" name="Picture 2" descr="Bu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95808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Userland</a:t>
            </a:r>
            <a:r>
              <a:rPr lang="en-US" dirty="0" smtClean="0"/>
              <a:t> data and pointers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Fix:</a:t>
            </a:r>
          </a:p>
          <a:p>
            <a:pPr lvl="1"/>
            <a:r>
              <a:rPr lang="en-US" dirty="0" smtClean="0"/>
              <a:t>Use try/except when dealing with </a:t>
            </a:r>
            <a:r>
              <a:rPr lang="en-US" dirty="0" err="1" smtClean="0"/>
              <a:t>userland</a:t>
            </a:r>
            <a:r>
              <a:rPr lang="en-US" dirty="0" smtClean="0"/>
              <a:t> pointers</a:t>
            </a:r>
          </a:p>
          <a:p>
            <a:pPr lvl="1"/>
            <a:r>
              <a:rPr lang="en-US" dirty="0" smtClean="0"/>
              <a:t>Doing so consistently is easier than it looks. Consistency is key. </a:t>
            </a:r>
          </a:p>
          <a:p>
            <a:pPr lvl="2"/>
            <a:r>
              <a:rPr lang="en-US" dirty="0" smtClean="0"/>
              <a:t>Reexamine code to make sure you didn’t miss any.</a:t>
            </a:r>
          </a:p>
          <a:p>
            <a:pPr lvl="1"/>
            <a:r>
              <a:rPr lang="en-US" dirty="0" smtClean="0"/>
              <a:t>Exception logic can be tricky! Design and implement with care. </a:t>
            </a:r>
            <a:endParaRPr lang="en-US" dirty="0"/>
          </a:p>
        </p:txBody>
      </p:sp>
      <p:pic>
        <p:nvPicPr>
          <p:cNvPr id="4" name="Picture 2" descr="http://onetechcomputers.com/wp-content/uploads/2012/11/software-utilities-tool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963882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Userland</a:t>
            </a:r>
            <a:r>
              <a:rPr lang="en-US" dirty="0" smtClean="0"/>
              <a:t> data and pointers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double fetches</a:t>
            </a:r>
          </a:p>
          <a:p>
            <a:r>
              <a:rPr lang="en-US" dirty="0" smtClean="0"/>
              <a:t>A double fetch is basically just a race where kernel fetches something from user, validates it, and then fetches it again, assuming it hasn’t changed </a:t>
            </a:r>
          </a:p>
          <a:p>
            <a:endParaRPr lang="en-US" dirty="0" smtClean="0"/>
          </a:p>
        </p:txBody>
      </p:sp>
      <p:pic>
        <p:nvPicPr>
          <p:cNvPr id="4" name="Picture 2" descr="Bu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nhaltsplatzhalter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600" y="209550"/>
            <a:ext cx="7140893" cy="48167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714548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Userland</a:t>
            </a:r>
            <a:r>
              <a:rPr lang="en-US" dirty="0" smtClean="0"/>
              <a:t> data and pointers (3)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4800" y="1123950"/>
            <a:ext cx="8610600" cy="3970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 smtClean="0"/>
              <a:t>typedef struct _data {</a:t>
            </a:r>
          </a:p>
          <a:p>
            <a:r>
              <a:rPr lang="en-US" sz="1400" dirty="0" smtClean="0"/>
              <a:t>	DWORD len;</a:t>
            </a:r>
          </a:p>
          <a:p>
            <a:r>
              <a:rPr lang="en-US" sz="1400" dirty="0" smtClean="0"/>
              <a:t>	char buf[1];</a:t>
            </a:r>
          </a:p>
          <a:p>
            <a:r>
              <a:rPr lang="en-US" sz="1400" dirty="0" smtClean="0"/>
              <a:t>} data, *pdata;</a:t>
            </a:r>
          </a:p>
          <a:p>
            <a:r>
              <a:rPr lang="en-US" sz="1400" dirty="0" smtClean="0"/>
              <a:t>int func (pdata userPtr) {</a:t>
            </a:r>
          </a:p>
          <a:p>
            <a:r>
              <a:rPr lang="en-US" sz="1400" dirty="0" smtClean="0"/>
              <a:t>	char buf[100];</a:t>
            </a:r>
          </a:p>
          <a:p>
            <a:r>
              <a:rPr lang="en-US" sz="1400" dirty="0" smtClean="0"/>
              <a:t>	try {</a:t>
            </a:r>
          </a:p>
          <a:p>
            <a:r>
              <a:rPr lang="en-US" sz="1400" dirty="0" smtClean="0"/>
              <a:t>		ProbeForRead(userPtr, sizeof(pdata), 4);</a:t>
            </a:r>
          </a:p>
          <a:p>
            <a:r>
              <a:rPr lang="en-US" sz="1400" dirty="0" smtClean="0"/>
              <a:t>		</a:t>
            </a:r>
            <a:r>
              <a:rPr lang="en-US" sz="1400" dirty="0" smtClean="0">
                <a:solidFill>
                  <a:srgbClr val="FF0000"/>
                </a:solidFill>
              </a:rPr>
              <a:t>if (!</a:t>
            </a:r>
            <a:r>
              <a:rPr lang="en-US" sz="1400" dirty="0" err="1" smtClean="0">
                <a:solidFill>
                  <a:srgbClr val="FF0000"/>
                </a:solidFill>
              </a:rPr>
              <a:t>userPtr</a:t>
            </a:r>
            <a:r>
              <a:rPr lang="en-US" sz="1400" dirty="0" smtClean="0">
                <a:solidFill>
                  <a:srgbClr val="FF0000"/>
                </a:solidFill>
              </a:rPr>
              <a:t>-</a:t>
            </a:r>
            <a:r>
              <a:rPr lang="en-US" sz="1400" dirty="0">
                <a:solidFill>
                  <a:srgbClr val="FF0000"/>
                </a:solidFill>
              </a:rPr>
              <a:t>&gt;</a:t>
            </a:r>
            <a:r>
              <a:rPr lang="en-US" sz="1400" dirty="0" err="1">
                <a:solidFill>
                  <a:srgbClr val="FF0000"/>
                </a:solidFill>
              </a:rPr>
              <a:t>len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|| </a:t>
            </a:r>
            <a:r>
              <a:rPr lang="en-US" sz="1400" dirty="0" err="1" smtClean="0">
                <a:solidFill>
                  <a:srgbClr val="FF0000"/>
                </a:solidFill>
              </a:rPr>
              <a:t>userPtr</a:t>
            </a:r>
            <a:r>
              <a:rPr lang="en-US" sz="1400" dirty="0" smtClean="0">
                <a:solidFill>
                  <a:srgbClr val="FF0000"/>
                </a:solidFill>
              </a:rPr>
              <a:t>-&gt;len &gt; 100)</a:t>
            </a:r>
            <a:r>
              <a:rPr lang="en-US" sz="1400" dirty="0" smtClean="0"/>
              <a:t> return -1;</a:t>
            </a:r>
          </a:p>
          <a:p>
            <a:r>
              <a:rPr lang="en-US" sz="1400" dirty="0" smtClean="0"/>
              <a:t>		</a:t>
            </a:r>
            <a:r>
              <a:rPr lang="en-US" sz="1400" dirty="0" err="1" smtClean="0"/>
              <a:t>ProbeForRead</a:t>
            </a:r>
            <a:r>
              <a:rPr lang="en-US" sz="1400" dirty="0" smtClean="0"/>
              <a:t>(userPtr+4</a:t>
            </a:r>
            <a:r>
              <a:rPr lang="en-US" sz="1400" dirty="0"/>
              <a:t>, </a:t>
            </a:r>
            <a:r>
              <a:rPr lang="en-US" sz="1400" dirty="0" err="1"/>
              <a:t>userPtr</a:t>
            </a:r>
            <a:r>
              <a:rPr lang="en-US" sz="1400" dirty="0"/>
              <a:t>-&gt;</a:t>
            </a:r>
            <a:r>
              <a:rPr lang="en-US" sz="1400" dirty="0" err="1"/>
              <a:t>len</a:t>
            </a:r>
            <a:r>
              <a:rPr lang="en-US" sz="1400" dirty="0"/>
              <a:t>, 4);</a:t>
            </a:r>
            <a:endParaRPr lang="en-US" sz="1400" dirty="0" smtClean="0"/>
          </a:p>
          <a:p>
            <a:r>
              <a:rPr lang="en-US" sz="1400" dirty="0" smtClean="0"/>
              <a:t>		CopyMemory(buf, &amp;userPtr-&gt;buf, </a:t>
            </a:r>
            <a:r>
              <a:rPr lang="en-US" sz="1400" dirty="0" smtClean="0">
                <a:solidFill>
                  <a:srgbClr val="FF0000"/>
                </a:solidFill>
              </a:rPr>
              <a:t>userPtr-&gt;len</a:t>
            </a:r>
            <a:r>
              <a:rPr lang="en-US" sz="1400" dirty="0" smtClean="0"/>
              <a:t>);</a:t>
            </a:r>
          </a:p>
          <a:p>
            <a:r>
              <a:rPr lang="en-US" sz="1400" dirty="0" smtClean="0"/>
              <a:t>		</a:t>
            </a:r>
            <a:r>
              <a:rPr lang="en-US" sz="1400" dirty="0" err="1" smtClean="0"/>
              <a:t>doSometing</a:t>
            </a:r>
            <a:r>
              <a:rPr lang="en-US" sz="1400" dirty="0" smtClean="0"/>
              <a:t>(</a:t>
            </a:r>
            <a:r>
              <a:rPr lang="en-US" sz="1400" dirty="0" err="1" smtClean="0"/>
              <a:t>buf</a:t>
            </a:r>
            <a:r>
              <a:rPr lang="en-US" sz="1400" dirty="0" smtClean="0"/>
              <a:t>);</a:t>
            </a:r>
          </a:p>
          <a:p>
            <a:r>
              <a:rPr lang="en-US" sz="1400" dirty="0" smtClean="0"/>
              <a:t>		return 1;</a:t>
            </a:r>
          </a:p>
          <a:p>
            <a:r>
              <a:rPr lang="en-US" sz="1400" dirty="0" smtClean="0"/>
              <a:t>	} except ( EXCEPTION_EXECUTE_HANDLER) {</a:t>
            </a:r>
          </a:p>
          <a:p>
            <a:r>
              <a:rPr lang="en-US" sz="1400" dirty="0" smtClean="0"/>
              <a:t>		return -1;</a:t>
            </a:r>
          </a:p>
          <a:p>
            <a:r>
              <a:rPr lang="en-US" sz="1400" dirty="0" smtClean="0"/>
              <a:t>	}</a:t>
            </a:r>
          </a:p>
          <a:p>
            <a:r>
              <a:rPr lang="en-US" sz="1400" dirty="0" smtClean="0"/>
              <a:t>	return 0; </a:t>
            </a:r>
          </a:p>
          <a:p>
            <a:r>
              <a:rPr lang="en-US" sz="1400" dirty="0" smtClean="0"/>
              <a:t>}</a:t>
            </a:r>
            <a:endParaRPr lang="en-US" sz="1400" dirty="0"/>
          </a:p>
        </p:txBody>
      </p:sp>
      <p:pic>
        <p:nvPicPr>
          <p:cNvPr id="6" name="Picture 2" descr="Bu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085878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u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ilja\Pictures\fsec_ioctl_type_3089_subtype_2_interna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-3200"/>
            <a:ext cx="5847156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4495800" y="4687729"/>
            <a:ext cx="4572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See </a:t>
            </a:r>
            <a:r>
              <a:rPr lang="en-US" sz="1000" dirty="0" smtClean="0">
                <a:hlinkClick r:id="rId5"/>
              </a:rPr>
              <a:t>http</a:t>
            </a:r>
            <a:r>
              <a:rPr lang="en-US" sz="1000" dirty="0">
                <a:hlinkClick r:id="rId5"/>
              </a:rPr>
              <a:t>://</a:t>
            </a:r>
            <a:r>
              <a:rPr lang="en-US" sz="1000" dirty="0" smtClean="0">
                <a:hlinkClick r:id="rId5"/>
              </a:rPr>
              <a:t>www.ioactive.com/pdfs/IOActive_Advisory_F-Secure.pdf</a:t>
            </a:r>
            <a:r>
              <a:rPr lang="en-US" sz="1000" dirty="0" smtClean="0"/>
              <a:t> for more details</a:t>
            </a:r>
            <a:endParaRPr lang="en-US" sz="1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51530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686800" cy="3394472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This talk is an </a:t>
            </a:r>
            <a:r>
              <a:rPr lang="en-US" b="1" dirty="0" smtClean="0"/>
              <a:t>introduction</a:t>
            </a:r>
            <a:r>
              <a:rPr lang="en-US" dirty="0" smtClean="0"/>
              <a:t> into auditing and fixing windows driver code </a:t>
            </a:r>
          </a:p>
          <a:p>
            <a:r>
              <a:rPr lang="en-US" dirty="0" smtClean="0"/>
              <a:t>Windows kernel is a huge complex beast </a:t>
            </a:r>
          </a:p>
          <a:p>
            <a:pPr lvl="1"/>
            <a:r>
              <a:rPr lang="en-US" dirty="0" smtClean="0"/>
              <a:t>Doesn’t make things easy on those tasked with writing drivers</a:t>
            </a:r>
          </a:p>
          <a:p>
            <a:r>
              <a:rPr lang="en-US" dirty="0" smtClean="0"/>
              <a:t>Lots of </a:t>
            </a:r>
            <a:r>
              <a:rPr lang="en-US" b="1" dirty="0" smtClean="0"/>
              <a:t>obscure little things </a:t>
            </a:r>
            <a:r>
              <a:rPr lang="en-US" dirty="0" smtClean="0"/>
              <a:t>very few people seem to know about</a:t>
            </a:r>
          </a:p>
          <a:p>
            <a:pPr lvl="1"/>
            <a:r>
              <a:rPr lang="en-US" dirty="0" smtClean="0"/>
              <a:t>Scattered throughout presentations done in the past ~10 years</a:t>
            </a:r>
          </a:p>
          <a:p>
            <a:pPr lvl="1"/>
            <a:r>
              <a:rPr lang="en-US" dirty="0" smtClean="0"/>
              <a:t>Subtle hints on MSDN</a:t>
            </a:r>
          </a:p>
          <a:p>
            <a:pPr lvl="2"/>
            <a:r>
              <a:rPr lang="en-US" dirty="0" smtClean="0"/>
              <a:t>Some more explicit documented under the cloak of reliability</a:t>
            </a:r>
          </a:p>
          <a:p>
            <a:r>
              <a:rPr lang="en-US" dirty="0" smtClean="0"/>
              <a:t>This including most driver developers </a:t>
            </a:r>
            <a:r>
              <a:rPr lang="en-US" dirty="0" smtClean="0">
                <a:sym typeface="Wingdings" panose="05000000000000000000" pitchFamily="2" charset="2"/>
              </a:rPr>
              <a:t>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Some of them are not/badly documented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It’s all about the details (e.g. “does the </a:t>
            </a:r>
            <a:r>
              <a:rPr lang="en-US" dirty="0" err="1" smtClean="0">
                <a:sym typeface="Wingdings" pitchFamily="2" charset="2"/>
              </a:rPr>
              <a:t>IOmanager</a:t>
            </a:r>
            <a:r>
              <a:rPr lang="en-US" dirty="0" smtClean="0">
                <a:sym typeface="Wingdings" pitchFamily="2" charset="2"/>
              </a:rPr>
              <a:t> probe this buffer in that particular instance ?”)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32751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Userland</a:t>
            </a:r>
            <a:r>
              <a:rPr lang="en-US" dirty="0" smtClean="0"/>
              <a:t> data and pointers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Fix: </a:t>
            </a:r>
          </a:p>
          <a:p>
            <a:pPr lvl="1"/>
            <a:r>
              <a:rPr lang="en-US" dirty="0" smtClean="0"/>
              <a:t>Capture data. Validate. Then use.</a:t>
            </a:r>
          </a:p>
          <a:p>
            <a:pPr lvl="1"/>
            <a:r>
              <a:rPr lang="en-US" dirty="0" smtClean="0"/>
              <a:t>Consistency.  </a:t>
            </a:r>
          </a:p>
          <a:p>
            <a:pPr lvl="1"/>
            <a:r>
              <a:rPr lang="en-US" dirty="0" smtClean="0"/>
              <a:t>Can sometimes be elusive to find, cases where it’s unclear it’s a </a:t>
            </a:r>
            <a:r>
              <a:rPr lang="en-US" dirty="0" err="1" smtClean="0"/>
              <a:t>userland</a:t>
            </a:r>
            <a:r>
              <a:rPr lang="en-US" dirty="0" smtClean="0"/>
              <a:t> pointer. </a:t>
            </a:r>
          </a:p>
          <a:p>
            <a:endParaRPr lang="en-US" dirty="0" smtClean="0"/>
          </a:p>
        </p:txBody>
      </p:sp>
      <p:pic>
        <p:nvPicPr>
          <p:cNvPr id="4" name="Picture 2" descr="http://onetechcomputers.com/wp-content/uploads/2012/11/software-utilities-tool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520897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Userland</a:t>
            </a:r>
            <a:r>
              <a:rPr lang="en-US" dirty="0" smtClean="0"/>
              <a:t> data and pointers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175259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NULL </a:t>
            </a:r>
            <a:r>
              <a:rPr lang="en-US" dirty="0" err="1" smtClean="0"/>
              <a:t>deref</a:t>
            </a:r>
            <a:r>
              <a:rPr lang="en-US" dirty="0" smtClean="0"/>
              <a:t> …</a:t>
            </a:r>
          </a:p>
          <a:p>
            <a:r>
              <a:rPr lang="en-US" dirty="0" smtClean="0"/>
              <a:t>Not really specific to windows drivers</a:t>
            </a:r>
          </a:p>
          <a:p>
            <a:pPr lvl="1"/>
            <a:r>
              <a:rPr lang="en-US" dirty="0" smtClean="0"/>
              <a:t>Spoke about this before, at </a:t>
            </a:r>
            <a:r>
              <a:rPr lang="en-US" dirty="0" err="1" smtClean="0"/>
              <a:t>ruxcon</a:t>
            </a:r>
            <a:r>
              <a:rPr lang="en-US" dirty="0" smtClean="0"/>
              <a:t>, in 2006, although for </a:t>
            </a:r>
            <a:r>
              <a:rPr lang="en-US" dirty="0" err="1" smtClean="0"/>
              <a:t>linux</a:t>
            </a:r>
            <a:r>
              <a:rPr lang="en-US" dirty="0" smtClean="0"/>
              <a:t> kernel</a:t>
            </a:r>
          </a:p>
          <a:p>
            <a:r>
              <a:rPr lang="en-US" dirty="0" smtClean="0"/>
              <a:t>Since NULL is an address you can map in </a:t>
            </a:r>
            <a:r>
              <a:rPr lang="en-US" dirty="0" err="1" smtClean="0"/>
              <a:t>userland</a:t>
            </a:r>
            <a:r>
              <a:rPr lang="en-US" dirty="0" smtClean="0"/>
              <a:t>, has the potential for Elevation of privilege</a:t>
            </a:r>
          </a:p>
          <a:p>
            <a:endParaRPr lang="en-US" dirty="0"/>
          </a:p>
        </p:txBody>
      </p:sp>
      <p:pic>
        <p:nvPicPr>
          <p:cNvPr id="4" name="Picture 2" descr="Bu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828800" y="2935919"/>
            <a:ext cx="7086600" cy="181588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 smtClean="0"/>
              <a:t>PVOID </a:t>
            </a:r>
            <a:r>
              <a:rPr lang="en-US" sz="1400" dirty="0" err="1" smtClean="0"/>
              <a:t>ptr</a:t>
            </a:r>
            <a:r>
              <a:rPr lang="en-US" sz="1400" dirty="0" smtClean="0"/>
              <a:t> = (PVOID)1;</a:t>
            </a:r>
          </a:p>
          <a:p>
            <a:r>
              <a:rPr lang="en-US" sz="1400" dirty="0" smtClean="0"/>
              <a:t>ULONG </a:t>
            </a:r>
            <a:r>
              <a:rPr lang="en-US" sz="1400" dirty="0" err="1" smtClean="0"/>
              <a:t>len</a:t>
            </a:r>
            <a:r>
              <a:rPr lang="en-US" sz="1400" dirty="0" smtClean="0"/>
              <a:t> = 4096;	</a:t>
            </a:r>
          </a:p>
          <a:p>
            <a:r>
              <a:rPr lang="en-US" sz="1400" dirty="0" err="1" smtClean="0"/>
              <a:t>NtAllocateVirtualMemory</a:t>
            </a:r>
            <a:r>
              <a:rPr lang="en-US" sz="1400" dirty="0" smtClean="0"/>
              <a:t>(</a:t>
            </a:r>
          </a:p>
          <a:p>
            <a:r>
              <a:rPr lang="en-US" sz="1400" dirty="0" smtClean="0"/>
              <a:t>	</a:t>
            </a:r>
            <a:r>
              <a:rPr lang="en-US" sz="1400" dirty="0" err="1" smtClean="0"/>
              <a:t>GetCurrentProcess</a:t>
            </a:r>
            <a:r>
              <a:rPr lang="en-US" sz="1400" dirty="0" smtClean="0"/>
              <a:t>(), </a:t>
            </a:r>
          </a:p>
          <a:p>
            <a:r>
              <a:rPr lang="en-US" sz="1400" dirty="0" smtClean="0"/>
              <a:t>	&amp;</a:t>
            </a:r>
            <a:r>
              <a:rPr lang="en-US" sz="1400" dirty="0" err="1" smtClean="0"/>
              <a:t>ptr</a:t>
            </a:r>
            <a:r>
              <a:rPr lang="en-US" sz="1400" dirty="0" smtClean="0"/>
              <a:t>,</a:t>
            </a:r>
          </a:p>
          <a:p>
            <a:r>
              <a:rPr lang="en-US" sz="1400" dirty="0" smtClean="0"/>
              <a:t>	0,</a:t>
            </a:r>
          </a:p>
          <a:p>
            <a:r>
              <a:rPr lang="en-US" sz="1400" dirty="0" smtClean="0"/>
              <a:t>	&amp;</a:t>
            </a:r>
            <a:r>
              <a:rPr lang="en-US" sz="1400" dirty="0" err="1" smtClean="0"/>
              <a:t>len</a:t>
            </a:r>
            <a:r>
              <a:rPr lang="en-US" sz="1400" dirty="0" smtClean="0"/>
              <a:t>,</a:t>
            </a:r>
          </a:p>
          <a:p>
            <a:r>
              <a:rPr lang="en-US" sz="1400" dirty="0" smtClean="0"/>
              <a:t>	MEM_COMMIT | MEM_RESERVE, 	PAGE_EXECUTE_READWRITE);</a:t>
            </a:r>
            <a:endParaRPr lang="en-US" sz="1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714548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Userland</a:t>
            </a:r>
            <a:r>
              <a:rPr lang="en-US" dirty="0" smtClean="0"/>
              <a:t> data and pointers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534400" cy="394334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As of windows 8 mapping NULL is disallowed </a:t>
            </a:r>
          </a:p>
          <a:p>
            <a:pPr lvl="1"/>
            <a:r>
              <a:rPr lang="en-US" dirty="0" smtClean="0"/>
              <a:t>Some corner cases. NTVDM on 32bit </a:t>
            </a:r>
          </a:p>
          <a:p>
            <a:pPr lvl="2"/>
            <a:r>
              <a:rPr lang="en-US" dirty="0" smtClean="0"/>
              <a:t>Off by default though.</a:t>
            </a:r>
          </a:p>
          <a:p>
            <a:r>
              <a:rPr lang="en-US" dirty="0" smtClean="0"/>
              <a:t>Mitigation which turns </a:t>
            </a:r>
            <a:r>
              <a:rPr lang="en-US" dirty="0" smtClean="0"/>
              <a:t>most of these issues into </a:t>
            </a:r>
            <a:r>
              <a:rPr lang="en-US" dirty="0" err="1" smtClean="0"/>
              <a:t>bugchecks</a:t>
            </a:r>
            <a:endParaRPr lang="en-US" dirty="0" smtClean="0"/>
          </a:p>
          <a:p>
            <a:r>
              <a:rPr lang="en-US" dirty="0" smtClean="0"/>
              <a:t>Some exceptions </a:t>
            </a:r>
            <a:r>
              <a:rPr lang="en-US" dirty="0" smtClean="0"/>
              <a:t>(which might still be exploitable)</a:t>
            </a:r>
            <a:endParaRPr lang="en-US" dirty="0" smtClean="0"/>
          </a:p>
          <a:p>
            <a:pPr lvl="1"/>
            <a:r>
              <a:rPr lang="en-US" dirty="0" smtClean="0"/>
              <a:t>NULL + large offset </a:t>
            </a:r>
            <a:endParaRPr lang="en-US" dirty="0" smtClean="0"/>
          </a:p>
          <a:p>
            <a:pPr lvl="2"/>
            <a:r>
              <a:rPr lang="en-US" dirty="0" err="1" smtClean="0">
                <a:solidFill>
                  <a:srgbClr val="000000"/>
                </a:solidFill>
              </a:rPr>
              <a:t>memcpy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reverse copy </a:t>
            </a:r>
            <a:endParaRPr lang="en-US" dirty="0" smtClean="0"/>
          </a:p>
          <a:p>
            <a:pPr lvl="1"/>
            <a:r>
              <a:rPr lang="en-US" dirty="0" smtClean="0"/>
              <a:t>Passing NULL to functions where it has special </a:t>
            </a:r>
            <a:r>
              <a:rPr lang="en-US" dirty="0" smtClean="0"/>
              <a:t>meaning</a:t>
            </a:r>
            <a:endParaRPr lang="en-US" dirty="0" smtClean="0"/>
          </a:p>
        </p:txBody>
      </p:sp>
      <p:pic>
        <p:nvPicPr>
          <p:cNvPr id="4" name="Picture 2" descr="Bu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561743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Userland</a:t>
            </a:r>
            <a:r>
              <a:rPr lang="en-US" dirty="0" smtClean="0"/>
              <a:t> data and pointers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FIX</a:t>
            </a:r>
          </a:p>
          <a:p>
            <a:pPr lvl="1"/>
            <a:r>
              <a:rPr lang="en-US" dirty="0" smtClean="0"/>
              <a:t>Used to be much bigger problem than it is today. </a:t>
            </a:r>
          </a:p>
          <a:p>
            <a:pPr lvl="2"/>
            <a:r>
              <a:rPr lang="en-US" dirty="0" smtClean="0"/>
              <a:t>Can still cause a </a:t>
            </a:r>
            <a:r>
              <a:rPr lang="en-US" dirty="0" err="1" smtClean="0"/>
              <a:t>bugcheck</a:t>
            </a:r>
            <a:r>
              <a:rPr lang="en-US" dirty="0" smtClean="0"/>
              <a:t> </a:t>
            </a:r>
            <a:r>
              <a:rPr lang="en-US" dirty="0" err="1" smtClean="0"/>
              <a:t>ofcourse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Defensive programming! </a:t>
            </a:r>
          </a:p>
          <a:p>
            <a:pPr lvl="2"/>
            <a:r>
              <a:rPr lang="en-US" dirty="0" smtClean="0"/>
              <a:t>Mostly comes down to return value checking. 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4" name="Picture 2" descr="http://onetechcomputers.com/wp-content/uploads/2012/11/software-utilities-tool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932005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Userland</a:t>
            </a:r>
            <a:r>
              <a:rPr lang="en-US" dirty="0" smtClean="0"/>
              <a:t> data and pointers (5)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MmSecureVirtualMemory</a:t>
            </a:r>
            <a:endParaRPr lang="en-US" dirty="0" smtClean="0"/>
          </a:p>
          <a:p>
            <a:r>
              <a:rPr lang="en-US" dirty="0" smtClean="0"/>
              <a:t>From MSDN: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980" y="2647950"/>
            <a:ext cx="66675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982980" y="3943350"/>
            <a:ext cx="6667500" cy="914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 descr="Bu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714548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Userland</a:t>
            </a:r>
            <a:r>
              <a:rPr lang="en-US" dirty="0" smtClean="0"/>
              <a:t> data and pointers (5)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Bad disk block in page file is probably hard to trigger as non-admin. </a:t>
            </a:r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324100"/>
            <a:ext cx="708660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Bu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757861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Userland</a:t>
            </a:r>
            <a:r>
              <a:rPr lang="en-US" dirty="0" smtClean="0"/>
              <a:t> data and pointers (5)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686800" cy="3943349"/>
          </a:xfrm>
        </p:spPr>
        <p:txBody>
          <a:bodyPr/>
          <a:lstStyle/>
          <a:p>
            <a:r>
              <a:rPr lang="en-US" dirty="0" smtClean="0"/>
              <a:t>Fix:</a:t>
            </a:r>
          </a:p>
          <a:p>
            <a:pPr lvl="1"/>
            <a:r>
              <a:rPr lang="en-US" dirty="0" smtClean="0"/>
              <a:t>Reading all the way to the end of the fine print (remarks) tells you how to avoid this. </a:t>
            </a:r>
          </a:p>
          <a:p>
            <a:pPr lvl="1"/>
            <a:r>
              <a:rPr lang="en-US" dirty="0" smtClean="0"/>
              <a:t>Simply do not use the API. It’s virtually useless.</a:t>
            </a:r>
          </a:p>
          <a:p>
            <a:pPr lvl="1"/>
            <a:r>
              <a:rPr lang="en-US" dirty="0" smtClean="0"/>
              <a:t>You simply cannot </a:t>
            </a:r>
            <a:r>
              <a:rPr lang="en-US" b="1" i="1" u="sng" dirty="0" smtClean="0"/>
              <a:t>ever</a:t>
            </a:r>
            <a:r>
              <a:rPr lang="en-US" dirty="0" smtClean="0"/>
              <a:t> trust a </a:t>
            </a:r>
            <a:r>
              <a:rPr lang="en-US" dirty="0" err="1" smtClean="0"/>
              <a:t>userland</a:t>
            </a:r>
            <a:r>
              <a:rPr lang="en-US" dirty="0" smtClean="0"/>
              <a:t> pointer.</a:t>
            </a:r>
          </a:p>
          <a:p>
            <a:pPr lvl="2"/>
            <a:r>
              <a:rPr lang="en-US" dirty="0"/>
              <a:t>U</a:t>
            </a:r>
            <a:r>
              <a:rPr lang="en-US" dirty="0" smtClean="0"/>
              <a:t>se try/except, probe and capture.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2" descr="http://onetechcomputers.com/wp-content/uploads/2012/11/software-utilities-tool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21310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related bugs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686800" cy="3943349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Two basic APIs to allocate pool memory </a:t>
            </a:r>
          </a:p>
          <a:p>
            <a:pPr lvl="1"/>
            <a:r>
              <a:rPr lang="en-US" dirty="0" err="1"/>
              <a:t>ExAllocatePool</a:t>
            </a:r>
            <a:r>
              <a:rPr lang="en-US" dirty="0"/>
              <a:t>[</a:t>
            </a:r>
            <a:r>
              <a:rPr lang="en-US" dirty="0" err="1"/>
              <a:t>WithTag</a:t>
            </a:r>
            <a:r>
              <a:rPr lang="en-US" dirty="0" smtClean="0"/>
              <a:t>]() </a:t>
            </a:r>
            <a:r>
              <a:rPr lang="en-US" dirty="0" smtClean="0">
                <a:sym typeface="Wingdings" panose="05000000000000000000" pitchFamily="2" charset="2"/>
              </a:rPr>
              <a:t> return NULL in OOM case </a:t>
            </a:r>
            <a:endParaRPr lang="en-US" dirty="0" smtClean="0"/>
          </a:p>
          <a:p>
            <a:pPr lvl="1"/>
            <a:r>
              <a:rPr lang="en-US" dirty="0" err="1"/>
              <a:t>ExAllocatePoolWithQuota</a:t>
            </a:r>
            <a:r>
              <a:rPr lang="en-US" dirty="0"/>
              <a:t>[Tag</a:t>
            </a:r>
            <a:r>
              <a:rPr lang="en-US" dirty="0" smtClean="0"/>
              <a:t>]()  </a:t>
            </a:r>
            <a:r>
              <a:rPr lang="en-US" dirty="0" smtClean="0">
                <a:sym typeface="Wingdings" panose="05000000000000000000" pitchFamily="2" charset="2"/>
              </a:rPr>
              <a:t> throws exception in OOM case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Discrepancy in error condition handling between those APIs</a:t>
            </a:r>
          </a:p>
          <a:p>
            <a:pPr lvl="1"/>
            <a:r>
              <a:rPr lang="en-US" dirty="0" err="1"/>
              <a:t>ExAllocatePoolWithQuota</a:t>
            </a:r>
            <a:r>
              <a:rPr lang="en-US" dirty="0"/>
              <a:t>[Tag</a:t>
            </a:r>
            <a:r>
              <a:rPr lang="en-US" dirty="0" smtClean="0"/>
              <a:t>] has flag to make it return instead of throw in OOM case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/>
              <a:t>ExAllocatePool</a:t>
            </a:r>
            <a:r>
              <a:rPr lang="en-US" dirty="0"/>
              <a:t>[</a:t>
            </a:r>
            <a:r>
              <a:rPr lang="en-US" dirty="0" err="1"/>
              <a:t>WithTag</a:t>
            </a:r>
            <a:r>
              <a:rPr lang="en-US" dirty="0" smtClean="0"/>
              <a:t>]() doesn’t charge quota, even when doing allocation on users behalf</a:t>
            </a:r>
          </a:p>
          <a:p>
            <a:pPr lvl="1"/>
            <a:r>
              <a:rPr lang="en-US" dirty="0" smtClean="0"/>
              <a:t>Unbound allocations can easily drain pool </a:t>
            </a:r>
          </a:p>
          <a:p>
            <a:pPr lvl="1"/>
            <a:r>
              <a:rPr lang="en-US" dirty="0" smtClean="0"/>
              <a:t>Badly written drivers tend to blow up on low memory conditions</a:t>
            </a:r>
          </a:p>
          <a:p>
            <a:r>
              <a:rPr lang="en-US" dirty="0" smtClean="0"/>
              <a:t>Unchecked return values</a:t>
            </a:r>
          </a:p>
          <a:p>
            <a:pPr lvl="1"/>
            <a:r>
              <a:rPr lang="en-US" dirty="0" smtClean="0"/>
              <a:t>NULL </a:t>
            </a:r>
            <a:r>
              <a:rPr lang="en-US" dirty="0" err="1" smtClean="0"/>
              <a:t>deref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dirty="0" err="1" smtClean="0">
                <a:sym typeface="Wingdings" panose="05000000000000000000" pitchFamily="2" charset="2"/>
              </a:rPr>
              <a:t>bugcheck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Unhandled exception </a:t>
            </a:r>
          </a:p>
          <a:p>
            <a:pPr lvl="1"/>
            <a:r>
              <a:rPr lang="en-US" dirty="0" err="1" smtClean="0">
                <a:sym typeface="Wingdings" panose="05000000000000000000" pitchFamily="2" charset="2"/>
              </a:rPr>
              <a:t>Bugcheck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Faulty exception handling logic </a:t>
            </a:r>
          </a:p>
          <a:p>
            <a:pPr marL="457200" lvl="1" indent="0">
              <a:buNone/>
            </a:pPr>
            <a:endParaRPr lang="en-US" dirty="0" smtClean="0">
              <a:solidFill>
                <a:srgbClr val="FF0000"/>
              </a:solidFill>
            </a:endParaRPr>
          </a:p>
        </p:txBody>
      </p:sp>
      <p:pic>
        <p:nvPicPr>
          <p:cNvPr id="4" name="Picture 2" descr="Bu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115893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related bugs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Fix: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Check return values / correct exception handling</a:t>
            </a:r>
          </a:p>
          <a:p>
            <a:pPr lvl="1"/>
            <a:r>
              <a:rPr lang="en-US" dirty="0" smtClean="0"/>
              <a:t>Cap buffer lengths when doing allocations on users behalf. </a:t>
            </a:r>
          </a:p>
          <a:p>
            <a:pPr lvl="2"/>
            <a:r>
              <a:rPr lang="en-US" dirty="0" smtClean="0"/>
              <a:t>Added benefit of minimizing integer overflow issues</a:t>
            </a:r>
          </a:p>
          <a:p>
            <a:pPr lvl="1"/>
            <a:r>
              <a:rPr lang="en-US" b="1" i="1" u="sng" dirty="0" smtClean="0"/>
              <a:t>Always</a:t>
            </a:r>
            <a:r>
              <a:rPr lang="en-US" dirty="0" smtClean="0"/>
              <a:t> Charge quota when doing allocations on users behalf. </a:t>
            </a:r>
            <a:endParaRPr lang="en-US" dirty="0"/>
          </a:p>
        </p:txBody>
      </p:sp>
      <p:pic>
        <p:nvPicPr>
          <p:cNvPr id="4" name="Picture 2" descr="http://onetechcomputers.com/wp-content/uploads/2012/11/software-utilities-tool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225121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related bugs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686800" cy="394334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drivers that don't use </a:t>
            </a:r>
            <a:r>
              <a:rPr lang="en-US" dirty="0" err="1" smtClean="0"/>
              <a:t>NonPagedPoolNx</a:t>
            </a:r>
            <a:endParaRPr lang="en-US" dirty="0" smtClean="0"/>
          </a:p>
          <a:p>
            <a:r>
              <a:rPr lang="en-US" dirty="0" smtClean="0"/>
              <a:t>As of windows 8, real effort has been made to limit the amount of (not signed)executable memory in kernel. </a:t>
            </a:r>
          </a:p>
          <a:p>
            <a:r>
              <a:rPr lang="en-US" dirty="0" smtClean="0"/>
              <a:t>Mitigation for exploits. </a:t>
            </a:r>
          </a:p>
          <a:p>
            <a:r>
              <a:rPr lang="en-US" dirty="0" smtClean="0"/>
              <a:t>This requires some specific changes when allocating memory in drivers. </a:t>
            </a:r>
          </a:p>
          <a:p>
            <a:pPr lvl="1"/>
            <a:r>
              <a:rPr lang="en-US" dirty="0" smtClean="0"/>
              <a:t>When specifying pools</a:t>
            </a:r>
            <a:endParaRPr lang="en-US" dirty="0"/>
          </a:p>
        </p:txBody>
      </p:sp>
      <p:pic>
        <p:nvPicPr>
          <p:cNvPr id="4" name="Picture 2" descr="Bu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59621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71700"/>
            <a:ext cx="8229600" cy="857250"/>
          </a:xfrm>
        </p:spPr>
        <p:txBody>
          <a:bodyPr/>
          <a:lstStyle/>
          <a:p>
            <a:r>
              <a:rPr lang="en-US" dirty="0" smtClean="0"/>
              <a:t>PART 1: Where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53760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related bugs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686800" cy="394334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Paged pool is non-executable memory (on 64bit)</a:t>
            </a:r>
          </a:p>
          <a:p>
            <a:r>
              <a:rPr lang="en-US" dirty="0" smtClean="0"/>
              <a:t>Non paged pool is still executable </a:t>
            </a:r>
          </a:p>
          <a:p>
            <a:r>
              <a:rPr lang="en-US" dirty="0" smtClean="0"/>
              <a:t>When specifying pools for </a:t>
            </a:r>
            <a:r>
              <a:rPr lang="en-US" dirty="0" smtClean="0">
                <a:solidFill>
                  <a:srgbClr val="000000"/>
                </a:solidFill>
              </a:rPr>
              <a:t>non </a:t>
            </a:r>
            <a:r>
              <a:rPr lang="en-US" dirty="0" smtClean="0">
                <a:solidFill>
                  <a:srgbClr val="000000"/>
                </a:solidFill>
              </a:rPr>
              <a:t>paged pool allocations</a:t>
            </a:r>
            <a:r>
              <a:rPr lang="en-US" dirty="0" smtClean="0"/>
              <a:t>, </a:t>
            </a:r>
            <a:r>
              <a:rPr lang="en-US" dirty="0" smtClean="0"/>
              <a:t>strongly consider using </a:t>
            </a:r>
            <a:r>
              <a:rPr lang="en-US" dirty="0" err="1" smtClean="0"/>
              <a:t>NonPagedPoolNx</a:t>
            </a:r>
            <a:r>
              <a:rPr lang="en-US" dirty="0" smtClean="0"/>
              <a:t> instead </a:t>
            </a:r>
          </a:p>
          <a:p>
            <a:pPr lvl="1"/>
            <a:r>
              <a:rPr lang="en-US" dirty="0" smtClean="0"/>
              <a:t>Unless you </a:t>
            </a:r>
            <a:r>
              <a:rPr lang="en-US" b="1" i="1" u="sng" dirty="0" smtClean="0"/>
              <a:t>really </a:t>
            </a:r>
            <a:r>
              <a:rPr lang="en-US" b="1" i="1" u="sng" dirty="0" err="1" smtClean="0"/>
              <a:t>really</a:t>
            </a:r>
            <a:r>
              <a:rPr lang="en-US" dirty="0" smtClean="0"/>
              <a:t> need it</a:t>
            </a:r>
          </a:p>
          <a:p>
            <a:r>
              <a:rPr lang="en-US" dirty="0" smtClean="0"/>
              <a:t>Fix not always as easy as it seems. Some APIs are subtle about which pools they use.</a:t>
            </a:r>
          </a:p>
        </p:txBody>
      </p:sp>
      <p:pic>
        <p:nvPicPr>
          <p:cNvPr id="4" name="Picture 2" descr="Bu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onetechcomputers.com/wp-content/uploads/2012/11/software-utilities-tool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579478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related bugs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MmGetSystemAddressForMdl</a:t>
            </a:r>
            <a:r>
              <a:rPr lang="en-US" dirty="0" smtClean="0"/>
              <a:t>()</a:t>
            </a:r>
          </a:p>
          <a:p>
            <a:r>
              <a:rPr lang="en-US" dirty="0" smtClean="0"/>
              <a:t>Old, deprecated API.</a:t>
            </a:r>
          </a:p>
          <a:p>
            <a:pPr lvl="1"/>
            <a:r>
              <a:rPr lang="en-US" dirty="0" smtClean="0"/>
              <a:t>Still shows up from time to time if developers are taking advice from older kernel driver development books</a:t>
            </a:r>
          </a:p>
          <a:p>
            <a:r>
              <a:rPr lang="en-US" dirty="0" smtClean="0"/>
              <a:t>Will </a:t>
            </a:r>
            <a:r>
              <a:rPr lang="en-US" dirty="0" err="1" smtClean="0"/>
              <a:t>bugcheck</a:t>
            </a:r>
            <a:r>
              <a:rPr lang="en-US" dirty="0" smtClean="0"/>
              <a:t> if out of memory</a:t>
            </a:r>
          </a:p>
          <a:p>
            <a:r>
              <a:rPr lang="en-US" dirty="0" smtClean="0"/>
              <a:t>Fix: </a:t>
            </a:r>
          </a:p>
          <a:p>
            <a:pPr lvl="1"/>
            <a:r>
              <a:rPr lang="en-US" dirty="0" smtClean="0"/>
              <a:t>Don’t use this API. </a:t>
            </a:r>
          </a:p>
          <a:p>
            <a:pPr lvl="1"/>
            <a:r>
              <a:rPr lang="en-US" dirty="0" smtClean="0"/>
              <a:t>Use </a:t>
            </a:r>
            <a:r>
              <a:rPr lang="en-US" dirty="0" err="1" smtClean="0"/>
              <a:t>MmGetSystemAddressForMdlSafe</a:t>
            </a:r>
            <a:r>
              <a:rPr lang="en-US" dirty="0" smtClean="0"/>
              <a:t>() instead.</a:t>
            </a:r>
            <a:endParaRPr lang="en-US" dirty="0"/>
          </a:p>
        </p:txBody>
      </p:sp>
      <p:pic>
        <p:nvPicPr>
          <p:cNvPr id="4" name="Picture 2" descr="Bu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onetechcomputers.com/wp-content/uploads/2012/11/software-utilities-tool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59621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related bugs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MDLs </a:t>
            </a:r>
            <a:r>
              <a:rPr lang="en-US" dirty="0" smtClean="0">
                <a:solidFill>
                  <a:srgbClr val="000000"/>
                </a:solidFill>
              </a:rPr>
              <a:t>used </a:t>
            </a:r>
            <a:r>
              <a:rPr lang="en-US" dirty="0">
                <a:solidFill>
                  <a:srgbClr val="000000"/>
                </a:solidFill>
              </a:rPr>
              <a:t>to create a double mapping in kernel from a user page</a:t>
            </a:r>
          </a:p>
          <a:p>
            <a:r>
              <a:rPr lang="en-US" dirty="0" smtClean="0"/>
              <a:t>Risk of double </a:t>
            </a:r>
            <a:r>
              <a:rPr lang="en-US" dirty="0" smtClean="0"/>
              <a:t>fetch bugs</a:t>
            </a:r>
          </a:p>
          <a:p>
            <a:pPr lvl="1"/>
            <a:r>
              <a:rPr lang="en-US" dirty="0"/>
              <a:t>The user can change the data at any given time</a:t>
            </a:r>
            <a:endParaRPr lang="en-US" dirty="0" smtClean="0"/>
          </a:p>
          <a:p>
            <a:r>
              <a:rPr lang="en-US" dirty="0" smtClean="0"/>
              <a:t>But not quite as obvious </a:t>
            </a:r>
          </a:p>
          <a:p>
            <a:pPr lvl="1"/>
            <a:r>
              <a:rPr lang="en-US" dirty="0" smtClean="0"/>
              <a:t>Since you’re reading from kernel virtual address space</a:t>
            </a:r>
            <a:endParaRPr lang="en-US" dirty="0"/>
          </a:p>
        </p:txBody>
      </p:sp>
      <p:pic>
        <p:nvPicPr>
          <p:cNvPr id="4" name="Picture 2" descr="Bu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59621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related bugs (4)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1657350"/>
            <a:ext cx="9144000" cy="31393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typedef struct _data {</a:t>
            </a:r>
          </a:p>
          <a:p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DWORD len;</a:t>
            </a:r>
          </a:p>
          <a:p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char buf[1];</a:t>
            </a:r>
          </a:p>
          <a:p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} data, *pdata;</a:t>
            </a:r>
          </a:p>
          <a:p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 foo(PMDL pMdl, DWORD len) {</a:t>
            </a:r>
          </a:p>
          <a:p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pdata d = MmGetSystemAddressForMdlSafe(pMdl, NormalPagePriority);</a:t>
            </a:r>
          </a:p>
          <a:p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if (!d) return -1;</a:t>
            </a:r>
          </a:p>
          <a:p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en-US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if (d-&gt;len &gt; len) return -1;</a:t>
            </a:r>
          </a:p>
          <a:p>
            <a:r>
              <a:rPr lang="en-US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d-&gt;</a:t>
            </a:r>
            <a:r>
              <a:rPr lang="en-US" dirty="0" err="1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buf</a:t>
            </a:r>
            <a:r>
              <a:rPr lang="en-US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[d-&gt;len -1] = '\0'; </a:t>
            </a:r>
            <a:r>
              <a:rPr lang="en-US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 user could’ve changed d-&gt; len after bounds check !</a:t>
            </a:r>
            <a:endParaRPr lang="en-US" dirty="0" smtClean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return 0;		</a:t>
            </a:r>
          </a:p>
          <a:p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}</a:t>
            </a: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" name="Picture 2" descr="Bu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541378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related bugs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Fix: </a:t>
            </a:r>
          </a:p>
          <a:p>
            <a:pPr lvl="1"/>
            <a:r>
              <a:rPr lang="en-US" dirty="0" smtClean="0"/>
              <a:t>Capture before use</a:t>
            </a:r>
          </a:p>
          <a:p>
            <a:pPr lvl="1"/>
            <a:r>
              <a:rPr lang="en-US" dirty="0" smtClean="0"/>
              <a:t>Not always as easy to identify if something is vulnerable or needs fixing. Since you’re reading from a kernel pointer. </a:t>
            </a:r>
            <a:endParaRPr lang="en-US" dirty="0"/>
          </a:p>
        </p:txBody>
      </p:sp>
      <p:pic>
        <p:nvPicPr>
          <p:cNvPr id="4" name="Picture 2" descr="http://onetechcomputers.com/wp-content/uploads/2012/11/software-utilities-tool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51011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related bugs (5)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686800" cy="3943349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MmProbeAndLockPages</a:t>
            </a:r>
            <a:r>
              <a:rPr lang="en-US" dirty="0" smtClean="0"/>
              <a:t> </a:t>
            </a:r>
          </a:p>
          <a:p>
            <a:r>
              <a:rPr lang="en-US" dirty="0" smtClean="0"/>
              <a:t>Probes and locks (user) buffer MDL points to </a:t>
            </a:r>
          </a:p>
          <a:p>
            <a:r>
              <a:rPr lang="en-US" dirty="0" smtClean="0"/>
              <a:t>If given </a:t>
            </a:r>
            <a:r>
              <a:rPr lang="en-US" dirty="0" err="1" smtClean="0"/>
              <a:t>IoReadAccess</a:t>
            </a:r>
            <a:r>
              <a:rPr lang="en-US" dirty="0" smtClean="0"/>
              <a:t> as LOCK_OPERATION parameter</a:t>
            </a:r>
          </a:p>
          <a:p>
            <a:r>
              <a:rPr lang="en-US" dirty="0" smtClean="0"/>
              <a:t>Mapped into kernel address space </a:t>
            </a:r>
          </a:p>
          <a:p>
            <a:r>
              <a:rPr lang="en-US" dirty="0" smtClean="0"/>
              <a:t>Kernel writes to it </a:t>
            </a:r>
            <a:r>
              <a:rPr lang="en-US" dirty="0" smtClean="0">
                <a:sym typeface="Wingdings" panose="05000000000000000000" pitchFamily="2" charset="2"/>
              </a:rPr>
              <a:t> bypasses copy-on-write</a:t>
            </a:r>
          </a:p>
          <a:p>
            <a:r>
              <a:rPr lang="en-US" dirty="0" smtClean="0"/>
              <a:t>Situation occurs in cases of </a:t>
            </a:r>
            <a:r>
              <a:rPr lang="en-US" dirty="0" err="1" smtClean="0"/>
              <a:t>fixups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2" descr="Bu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59621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related bugs (5)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1225689"/>
            <a:ext cx="9144000" cy="37856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void foo(PVOID *userPtr, int len) {</a:t>
            </a:r>
          </a:p>
          <a:p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PMDL pMdl; </a:t>
            </a:r>
          </a:p>
          <a:p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char *ptr;</a:t>
            </a:r>
          </a:p>
          <a:p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	pMdl = IoAllocateMdl(userPtr, len, 0, 1, 0);</a:t>
            </a:r>
          </a:p>
          <a:p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try {</a:t>
            </a:r>
          </a:p>
          <a:p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 MmProbeAndLockPages(pMdl,UserMode, </a:t>
            </a:r>
            <a:r>
              <a:rPr lang="en-US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IoReadAccess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);</a:t>
            </a:r>
          </a:p>
          <a:p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} except(EXCEPTION_EXECUTE_HANDLER) {</a:t>
            </a:r>
          </a:p>
          <a:p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 IoFreeMdl(pMdl);</a:t>
            </a:r>
          </a:p>
          <a:p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 return;</a:t>
            </a:r>
          </a:p>
          <a:p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}</a:t>
            </a:r>
          </a:p>
          <a:p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ptr = MmGetSystemAddressForMdlSafe(pMdl, </a:t>
            </a:r>
          </a:p>
          <a:p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		NormalPagePriority);</a:t>
            </a:r>
          </a:p>
          <a:p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en-US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*ptr = '\0'; </a:t>
            </a:r>
          </a:p>
          <a:p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return;</a:t>
            </a:r>
          </a:p>
          <a:p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}</a:t>
            </a:r>
            <a:endParaRPr lang="en-US" sz="16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" name="Picture 2" descr="Bu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915903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related bugs (5)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Fix: </a:t>
            </a:r>
          </a:p>
          <a:p>
            <a:pPr lvl="1"/>
            <a:r>
              <a:rPr lang="en-US" dirty="0" smtClean="0"/>
              <a:t>Should be very strict with lock operations </a:t>
            </a:r>
          </a:p>
          <a:p>
            <a:pPr lvl="1"/>
            <a:r>
              <a:rPr lang="en-US" b="1" i="1" u="sng" dirty="0" smtClean="0"/>
              <a:t>Never</a:t>
            </a:r>
            <a:r>
              <a:rPr lang="en-US" dirty="0" smtClean="0"/>
              <a:t> write when using </a:t>
            </a:r>
            <a:r>
              <a:rPr lang="en-US" dirty="0" err="1" smtClean="0"/>
              <a:t>IoReadAccess</a:t>
            </a:r>
            <a:endParaRPr lang="en-US" dirty="0" smtClean="0"/>
          </a:p>
          <a:p>
            <a:pPr lvl="1"/>
            <a:r>
              <a:rPr lang="en-US" dirty="0" smtClean="0"/>
              <a:t>You should reexamine old code, make sure this bug didn’t accidentally happen. </a:t>
            </a:r>
          </a:p>
          <a:p>
            <a:endParaRPr lang="en-US" dirty="0"/>
          </a:p>
        </p:txBody>
      </p:sp>
      <p:pic>
        <p:nvPicPr>
          <p:cNvPr id="4" name="Picture 2" descr="http://onetechcomputers.com/wp-content/uploads/2012/11/software-utilities-tool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77759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handling bugs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686800" cy="3943349"/>
          </a:xfrm>
        </p:spPr>
        <p:txBody>
          <a:bodyPr/>
          <a:lstStyle/>
          <a:p>
            <a:r>
              <a:rPr lang="en-US" dirty="0" err="1" smtClean="0"/>
              <a:t>ObReferenceObjectByHandle</a:t>
            </a:r>
            <a:endParaRPr lang="en-US" dirty="0" smtClean="0"/>
          </a:p>
          <a:p>
            <a:r>
              <a:rPr lang="en-US" dirty="0" smtClean="0"/>
              <a:t>Translates a handle to a kernel object pointer</a:t>
            </a:r>
          </a:p>
          <a:p>
            <a:r>
              <a:rPr lang="en-US" dirty="0" smtClean="0"/>
              <a:t>Type confusion</a:t>
            </a:r>
          </a:p>
          <a:p>
            <a:pPr lvl="1"/>
            <a:r>
              <a:rPr lang="en-US" dirty="0" smtClean="0"/>
              <a:t>Object type set to NULL, no type checking done</a:t>
            </a:r>
          </a:p>
          <a:p>
            <a:r>
              <a:rPr lang="en-US" dirty="0" smtClean="0"/>
              <a:t>Access mode</a:t>
            </a:r>
          </a:p>
          <a:p>
            <a:pPr lvl="1"/>
            <a:r>
              <a:rPr lang="en-US" dirty="0" smtClean="0"/>
              <a:t>User handle, specify </a:t>
            </a:r>
            <a:r>
              <a:rPr lang="en-US" dirty="0" err="1" smtClean="0"/>
              <a:t>KernelMode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 user gets to access kernel handles </a:t>
            </a:r>
            <a:endParaRPr lang="en-US" dirty="0"/>
          </a:p>
        </p:txBody>
      </p:sp>
      <p:pic>
        <p:nvPicPr>
          <p:cNvPr id="4" name="Picture 2" descr="Bu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444937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handling bugs (1)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5800" y="1581150"/>
            <a:ext cx="7467600" cy="26776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NTSTATUS ObReferenceObjectByHandle(</a:t>
            </a:r>
          </a:p>
          <a:p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 HANDLE  Handle,</a:t>
            </a:r>
          </a:p>
          <a:p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 ACCESS_MASK  DesiredAccess,</a:t>
            </a:r>
          </a:p>
          <a:p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 POBJECT_TYPE  </a:t>
            </a:r>
            <a:r>
              <a:rPr lang="en-US" sz="2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ObjectType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</a:p>
          <a:p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 KPROCESSOR_MODE  </a:t>
            </a:r>
            <a:r>
              <a:rPr lang="en-US" sz="2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AccessMode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</a:p>
          <a:p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OUT PVOID  *Object,</a:t>
            </a:r>
          </a:p>
          <a:p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OUT POBJECT_HANDLE_INFORMATION H);</a:t>
            </a:r>
            <a:endParaRPr lang="en-US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" name="Picture 2" descr="Bu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884322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section is by no means exhaustive </a:t>
            </a:r>
          </a:p>
          <a:p>
            <a:r>
              <a:rPr lang="en-US" dirty="0" smtClean="0"/>
              <a:t>Meant as a quick reminder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695714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handling bugs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686800" cy="3943349"/>
          </a:xfrm>
        </p:spPr>
        <p:txBody>
          <a:bodyPr/>
          <a:lstStyle/>
          <a:p>
            <a:r>
              <a:rPr lang="en-US" dirty="0" smtClean="0"/>
              <a:t>Fix:</a:t>
            </a:r>
          </a:p>
          <a:p>
            <a:pPr lvl="1"/>
            <a:r>
              <a:rPr lang="en-US" b="1" i="1" u="sng" dirty="0" smtClean="0"/>
              <a:t>Always</a:t>
            </a:r>
            <a:r>
              <a:rPr lang="en-US" dirty="0" smtClean="0"/>
              <a:t> specify specific type you want when calling </a:t>
            </a:r>
            <a:r>
              <a:rPr lang="en-US" dirty="0" err="1" smtClean="0"/>
              <a:t>ObReferenceObjectByHandle</a:t>
            </a:r>
            <a:endParaRPr lang="en-US" dirty="0" smtClean="0"/>
          </a:p>
          <a:p>
            <a:pPr lvl="1"/>
            <a:r>
              <a:rPr lang="en-US" b="1" i="1" u="sng" dirty="0" smtClean="0"/>
              <a:t>Always</a:t>
            </a:r>
            <a:r>
              <a:rPr lang="en-US" dirty="0" smtClean="0"/>
              <a:t> use </a:t>
            </a:r>
            <a:r>
              <a:rPr lang="en-US" dirty="0" err="1" smtClean="0"/>
              <a:t>UserMode</a:t>
            </a:r>
            <a:r>
              <a:rPr lang="en-US" dirty="0" smtClean="0"/>
              <a:t> in access mode when dealing with handles that come from </a:t>
            </a:r>
            <a:r>
              <a:rPr lang="en-US" dirty="0" err="1" smtClean="0"/>
              <a:t>usermode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4" name="Picture 2" descr="http://onetechcomputers.com/wp-content/uploads/2012/11/software-utilities-tool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496407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handling bugs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Refcounting</a:t>
            </a:r>
            <a:endParaRPr lang="en-US" dirty="0" smtClean="0"/>
          </a:p>
          <a:p>
            <a:r>
              <a:rPr lang="en-US" dirty="0" smtClean="0"/>
              <a:t>When a driver gets an object from a handle, it’ll call </a:t>
            </a:r>
            <a:r>
              <a:rPr lang="en-US" dirty="0" err="1" smtClean="0"/>
              <a:t>ObReferenceObjectByHandle</a:t>
            </a:r>
            <a:r>
              <a:rPr lang="en-US" dirty="0" smtClean="0"/>
              <a:t>() </a:t>
            </a:r>
          </a:p>
          <a:p>
            <a:r>
              <a:rPr lang="en-US" dirty="0" smtClean="0"/>
              <a:t>When it no longer needs the handle it should call </a:t>
            </a:r>
            <a:r>
              <a:rPr lang="en-US" dirty="0" err="1" smtClean="0"/>
              <a:t>ObDereferenceObject</a:t>
            </a:r>
            <a:r>
              <a:rPr lang="en-US" dirty="0" smtClean="0"/>
              <a:t>() </a:t>
            </a:r>
          </a:p>
          <a:p>
            <a:r>
              <a:rPr lang="en-US" dirty="0" smtClean="0"/>
              <a:t>If it doesn’t call </a:t>
            </a:r>
            <a:r>
              <a:rPr lang="en-US" dirty="0" err="1" smtClean="0"/>
              <a:t>ObDereferenceObject</a:t>
            </a:r>
            <a:r>
              <a:rPr lang="en-US" dirty="0" smtClean="0"/>
              <a:t>() it leaves a reference to it. the object will leak </a:t>
            </a:r>
          </a:p>
          <a:p>
            <a:r>
              <a:rPr lang="en-US" dirty="0" smtClean="0"/>
              <a:t>Occurs quite often in try/except cases, where the except clause won’t call </a:t>
            </a:r>
            <a:r>
              <a:rPr lang="en-US" dirty="0" err="1" smtClean="0"/>
              <a:t>ObDereferenceObject</a:t>
            </a:r>
            <a:r>
              <a:rPr lang="en-US" dirty="0" smtClean="0"/>
              <a:t>()</a:t>
            </a:r>
          </a:p>
        </p:txBody>
      </p:sp>
      <p:pic>
        <p:nvPicPr>
          <p:cNvPr id="4" name="Picture 2" descr="Bu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97161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handling bugs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686800" cy="3943349"/>
          </a:xfrm>
        </p:spPr>
        <p:txBody>
          <a:bodyPr>
            <a:normAutofit/>
          </a:bodyPr>
          <a:lstStyle/>
          <a:p>
            <a:r>
              <a:rPr lang="en-US" dirty="0" smtClean="0"/>
              <a:t>Might not just be a leak. </a:t>
            </a:r>
          </a:p>
          <a:p>
            <a:r>
              <a:rPr lang="en-US" dirty="0" smtClean="0"/>
              <a:t>What if </a:t>
            </a:r>
            <a:r>
              <a:rPr lang="en-US" dirty="0" err="1" smtClean="0"/>
              <a:t>refcount</a:t>
            </a:r>
            <a:r>
              <a:rPr lang="en-US" dirty="0" smtClean="0"/>
              <a:t> leak occurs 2**32 -1 times? </a:t>
            </a:r>
          </a:p>
          <a:p>
            <a:pPr lvl="1"/>
            <a:r>
              <a:rPr lang="en-US" dirty="0" err="1" smtClean="0"/>
              <a:t>Refcount</a:t>
            </a:r>
            <a:r>
              <a:rPr lang="en-US" dirty="0" smtClean="0"/>
              <a:t> overflow (assuming 32bit)</a:t>
            </a:r>
          </a:p>
          <a:p>
            <a:pPr lvl="1"/>
            <a:r>
              <a:rPr lang="en-US" dirty="0" smtClean="0"/>
              <a:t>Could lead to use after free</a:t>
            </a:r>
          </a:p>
          <a:p>
            <a:pPr lvl="1"/>
            <a:r>
              <a:rPr lang="en-US" dirty="0" smtClean="0"/>
              <a:t>As of win8, Ob*Reference*() detect </a:t>
            </a:r>
            <a:r>
              <a:rPr lang="en-US" dirty="0" err="1" smtClean="0"/>
              <a:t>refcount</a:t>
            </a:r>
            <a:r>
              <a:rPr lang="en-US" dirty="0" smtClean="0"/>
              <a:t> overflows </a:t>
            </a:r>
          </a:p>
          <a:p>
            <a:pPr lvl="2"/>
            <a:r>
              <a:rPr lang="en-US" dirty="0" err="1" smtClean="0"/>
              <a:t>Bugchecks</a:t>
            </a:r>
            <a:r>
              <a:rPr lang="en-US" dirty="0" smtClean="0"/>
              <a:t> if detected</a:t>
            </a:r>
          </a:p>
        </p:txBody>
      </p:sp>
      <p:pic>
        <p:nvPicPr>
          <p:cNvPr id="4" name="Picture 2" descr="Bu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809750"/>
            <a:ext cx="3425825" cy="975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809751"/>
            <a:ext cx="3619500" cy="13607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3733800" y="2114550"/>
            <a:ext cx="1143000" cy="3755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029200" y="2724150"/>
            <a:ext cx="35052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95600" y="1932996"/>
            <a:ext cx="609462" cy="3231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500" dirty="0"/>
              <a:t>win 7</a:t>
            </a:r>
          </a:p>
        </p:txBody>
      </p:sp>
      <p:sp>
        <p:nvSpPr>
          <p:cNvPr id="10" name="Rectangle 9"/>
          <p:cNvSpPr/>
          <p:nvPr/>
        </p:nvSpPr>
        <p:spPr>
          <a:xfrm>
            <a:off x="7827155" y="1867585"/>
            <a:ext cx="707245" cy="3231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500" dirty="0"/>
              <a:t>win </a:t>
            </a:r>
            <a:r>
              <a:rPr lang="en-US" sz="1500" dirty="0" smtClean="0"/>
              <a:t>10</a:t>
            </a:r>
            <a:endParaRPr lang="en-US" sz="15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681633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0" grpId="0" animBg="1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 handling bugs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686800" cy="394334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Related issues: </a:t>
            </a:r>
          </a:p>
          <a:p>
            <a:pPr lvl="1"/>
            <a:r>
              <a:rPr lang="en-US" dirty="0" smtClean="0"/>
              <a:t>Double </a:t>
            </a:r>
            <a:r>
              <a:rPr lang="en-US" dirty="0" err="1" smtClean="0"/>
              <a:t>refcount</a:t>
            </a:r>
            <a:r>
              <a:rPr lang="en-US" dirty="0" smtClean="0"/>
              <a:t> decrease </a:t>
            </a:r>
          </a:p>
          <a:p>
            <a:pPr lvl="2"/>
            <a:r>
              <a:rPr lang="en-US" dirty="0" smtClean="0"/>
              <a:t>Sometimes occurs in faulty exception handling / error corner cases </a:t>
            </a:r>
          </a:p>
          <a:p>
            <a:pPr lvl="2"/>
            <a:r>
              <a:rPr lang="en-US" dirty="0" smtClean="0"/>
              <a:t>Can lead to use after free issues  </a:t>
            </a:r>
          </a:p>
          <a:p>
            <a:pPr lvl="1"/>
            <a:r>
              <a:rPr lang="en-US" dirty="0" smtClean="0"/>
              <a:t>Use after </a:t>
            </a:r>
            <a:r>
              <a:rPr lang="en-US" dirty="0" err="1" smtClean="0"/>
              <a:t>ObDereferenceObject</a:t>
            </a:r>
            <a:r>
              <a:rPr lang="en-US" dirty="0" smtClean="0"/>
              <a:t>()</a:t>
            </a:r>
          </a:p>
          <a:p>
            <a:pPr lvl="2"/>
            <a:r>
              <a:rPr lang="en-US" dirty="0" smtClean="0"/>
              <a:t>Use after free </a:t>
            </a:r>
          </a:p>
          <a:p>
            <a:pPr lvl="1"/>
            <a:r>
              <a:rPr lang="en-US" dirty="0" smtClean="0"/>
              <a:t>Passing NULL to </a:t>
            </a:r>
            <a:r>
              <a:rPr lang="en-US" dirty="0" err="1" smtClean="0"/>
              <a:t>ObDereferenceObject</a:t>
            </a:r>
            <a:r>
              <a:rPr lang="en-US" dirty="0" smtClean="0"/>
              <a:t>()</a:t>
            </a:r>
          </a:p>
          <a:p>
            <a:pPr lvl="2"/>
            <a:r>
              <a:rPr lang="en-US" dirty="0" smtClean="0"/>
              <a:t>Unlike most free-like routines (e.g. free(), delete [], …) </a:t>
            </a:r>
            <a:r>
              <a:rPr lang="en-US" dirty="0" err="1" smtClean="0"/>
              <a:t>ObDereferenceObject</a:t>
            </a:r>
            <a:r>
              <a:rPr lang="en-US" dirty="0" smtClean="0"/>
              <a:t>() doesn’t do a NULL check </a:t>
            </a:r>
            <a:endParaRPr lang="en-US" dirty="0"/>
          </a:p>
        </p:txBody>
      </p:sp>
      <p:pic>
        <p:nvPicPr>
          <p:cNvPr id="4" name="Picture 2" descr="Bu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4574" y="2875221"/>
            <a:ext cx="2996866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828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handling bugs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Fix: </a:t>
            </a:r>
          </a:p>
          <a:p>
            <a:pPr lvl="1"/>
            <a:r>
              <a:rPr lang="en-US" dirty="0" smtClean="0"/>
              <a:t>Always balance Ob*Reference*() calls </a:t>
            </a:r>
          </a:p>
          <a:p>
            <a:pPr lvl="2"/>
            <a:r>
              <a:rPr lang="en-US" dirty="0" smtClean="0"/>
              <a:t>Bugs can be subtle.</a:t>
            </a:r>
          </a:p>
          <a:p>
            <a:pPr lvl="3"/>
            <a:r>
              <a:rPr lang="en-US" dirty="0"/>
              <a:t>C</a:t>
            </a:r>
            <a:r>
              <a:rPr lang="en-US" dirty="0" smtClean="0"/>
              <a:t>heck all error corner cases </a:t>
            </a:r>
          </a:p>
          <a:p>
            <a:pPr lvl="3"/>
            <a:r>
              <a:rPr lang="en-US" dirty="0" smtClean="0"/>
              <a:t>Check all exception handling  </a:t>
            </a:r>
          </a:p>
        </p:txBody>
      </p:sp>
      <p:pic>
        <p:nvPicPr>
          <p:cNvPr id="4" name="Picture 2" descr="http://onetechcomputers.com/wp-content/uploads/2012/11/software-utilities-tool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681633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handling bugs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Creating handles in kernel</a:t>
            </a:r>
          </a:p>
          <a:p>
            <a:r>
              <a:rPr lang="en-US" sz="2200" dirty="0" smtClean="0"/>
              <a:t>Most APIs that create an object/handle will take an OBJECT_ATTRIBUTES </a:t>
            </a:r>
            <a:r>
              <a:rPr lang="en-US" sz="2200" dirty="0" err="1" smtClean="0"/>
              <a:t>struct</a:t>
            </a:r>
            <a:r>
              <a:rPr lang="en-US" sz="2200" dirty="0" smtClean="0"/>
              <a:t> as input</a:t>
            </a:r>
          </a:p>
          <a:p>
            <a:r>
              <a:rPr lang="en-US" sz="2200" dirty="0" smtClean="0"/>
              <a:t>Says what kind of object you want</a:t>
            </a:r>
          </a:p>
        </p:txBody>
      </p:sp>
      <p:pic>
        <p:nvPicPr>
          <p:cNvPr id="4" name="Picture 2" descr="Bu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524000" y="2952750"/>
            <a:ext cx="5257800" cy="206210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typedef struct _OBJECT_ATTRIBUTES {</a:t>
            </a:r>
          </a:p>
          <a:p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ULONG  Length;</a:t>
            </a:r>
          </a:p>
          <a:p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HANDLE  RootDirectory;</a:t>
            </a:r>
          </a:p>
          <a:p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PUNICODE_STRING  ObjectName;</a:t>
            </a:r>
          </a:p>
          <a:p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ULONG  </a:t>
            </a:r>
            <a:r>
              <a:rPr lang="en-US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Attributes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;</a:t>
            </a:r>
          </a:p>
          <a:p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PVOID  SecurityDescriptor;</a:t>
            </a:r>
          </a:p>
          <a:p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PVOID  SecurityQualityOfService;</a:t>
            </a:r>
          </a:p>
          <a:p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} OBJECT_ATTRIBUTES, *POBJECT_ATTRIBUTES;</a:t>
            </a:r>
            <a:endParaRPr lang="en-US" sz="16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673484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handling bugs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If a driver does this in kernel it has to set OBJ_KERNEL_HANDLE in the attributes </a:t>
            </a:r>
          </a:p>
          <a:p>
            <a:r>
              <a:rPr lang="en-US" sz="2400" dirty="0" smtClean="0"/>
              <a:t>If not, </a:t>
            </a:r>
            <a:r>
              <a:rPr lang="en-US" sz="2400" dirty="0" err="1" smtClean="0"/>
              <a:t>userland</a:t>
            </a:r>
            <a:r>
              <a:rPr lang="en-US" sz="2400" dirty="0" smtClean="0"/>
              <a:t> gets to access that handle !</a:t>
            </a:r>
          </a:p>
          <a:p>
            <a:r>
              <a:rPr lang="en-US" sz="2400" dirty="0" smtClean="0"/>
              <a:t>(unless of course the kernel wants to export the handle to </a:t>
            </a:r>
            <a:r>
              <a:rPr lang="en-US" sz="2400" dirty="0" err="1" smtClean="0"/>
              <a:t>userland</a:t>
            </a:r>
            <a:r>
              <a:rPr lang="en-US" sz="2400" dirty="0" smtClean="0"/>
              <a:t>, in which case it’s probably ok).</a:t>
            </a:r>
          </a:p>
          <a:p>
            <a:r>
              <a:rPr lang="en-US" sz="2400" dirty="0" smtClean="0"/>
              <a:t>This works, since handles are predictable (</a:t>
            </a:r>
            <a:r>
              <a:rPr lang="en-US" sz="2400" dirty="0" err="1" smtClean="0"/>
              <a:t>userland</a:t>
            </a:r>
            <a:r>
              <a:rPr lang="en-US" sz="2400" dirty="0" smtClean="0"/>
              <a:t> can </a:t>
            </a:r>
            <a:r>
              <a:rPr lang="en-US" sz="2400" dirty="0" err="1" smtClean="0"/>
              <a:t>bruteforce</a:t>
            </a:r>
            <a:r>
              <a:rPr lang="en-US" sz="2400" dirty="0" smtClean="0"/>
              <a:t> the handle)</a:t>
            </a:r>
          </a:p>
        </p:txBody>
      </p:sp>
      <p:pic>
        <p:nvPicPr>
          <p:cNvPr id="4" name="Picture 2" descr="Bu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500907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handling bugs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Fix: </a:t>
            </a:r>
          </a:p>
          <a:p>
            <a:pPr lvl="1"/>
            <a:r>
              <a:rPr lang="en-US" sz="2000" b="1" i="1" u="sng" dirty="0" smtClean="0"/>
              <a:t>Always</a:t>
            </a:r>
            <a:r>
              <a:rPr lang="en-US" sz="2000" dirty="0" smtClean="0"/>
              <a:t> set OBJ_KERNEL_HANDLE</a:t>
            </a:r>
          </a:p>
          <a:p>
            <a:pPr lvl="2"/>
            <a:r>
              <a:rPr lang="en-US" sz="1600" dirty="0" smtClean="0"/>
              <a:t>Unless you explicitly want to share a handle with </a:t>
            </a:r>
            <a:r>
              <a:rPr lang="en-US" sz="1600" dirty="0" err="1" smtClean="0"/>
              <a:t>userland</a:t>
            </a:r>
            <a:endParaRPr lang="en-US" sz="1600" dirty="0" smtClean="0"/>
          </a:p>
        </p:txBody>
      </p:sp>
      <p:pic>
        <p:nvPicPr>
          <p:cNvPr id="5" name="Picture 2" descr="http://onetechcomputers.com/wp-content/uploads/2012/11/software-utilities-tool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205805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95500"/>
            <a:ext cx="8229600" cy="857250"/>
          </a:xfrm>
        </p:spPr>
        <p:txBody>
          <a:bodyPr/>
          <a:lstStyle/>
          <a:p>
            <a:r>
              <a:rPr lang="en-US" dirty="0" smtClean="0"/>
              <a:t>Questions 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101833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 smtClean="0"/>
              <a:t>Code review</a:t>
            </a:r>
          </a:p>
          <a:p>
            <a:pPr lvl="1"/>
            <a:r>
              <a:rPr lang="en-US" dirty="0" err="1"/>
              <a:t>reactos</a:t>
            </a:r>
            <a:r>
              <a:rPr lang="en-US" dirty="0"/>
              <a:t> (lots of drivers, _very_ much windows lookalike)</a:t>
            </a:r>
          </a:p>
          <a:p>
            <a:pPr lvl="1"/>
            <a:r>
              <a:rPr lang="en-US" dirty="0" err="1"/>
              <a:t>winpcap</a:t>
            </a:r>
            <a:r>
              <a:rPr lang="en-US" dirty="0"/>
              <a:t> (sniffer driver)</a:t>
            </a:r>
          </a:p>
          <a:p>
            <a:pPr lvl="1"/>
            <a:r>
              <a:rPr lang="en-US" dirty="0" err="1"/>
              <a:t>arla</a:t>
            </a:r>
            <a:r>
              <a:rPr lang="en-US" dirty="0"/>
              <a:t> (0.42) (</a:t>
            </a:r>
            <a:r>
              <a:rPr lang="en-US" dirty="0" err="1"/>
              <a:t>nnpfs</a:t>
            </a:r>
            <a:r>
              <a:rPr lang="en-US" dirty="0"/>
              <a:t> driver)</a:t>
            </a:r>
          </a:p>
          <a:p>
            <a:pPr lvl="1"/>
            <a:r>
              <a:rPr lang="en-US" dirty="0" err="1"/>
              <a:t>httpdisk</a:t>
            </a:r>
            <a:endParaRPr lang="en-US" dirty="0"/>
          </a:p>
          <a:p>
            <a:pPr lvl="1"/>
            <a:r>
              <a:rPr lang="en-US" dirty="0" err="1"/>
              <a:t>linux</a:t>
            </a:r>
            <a:r>
              <a:rPr lang="en-US" dirty="0"/>
              <a:t> kernel </a:t>
            </a:r>
            <a:r>
              <a:rPr lang="en-US" dirty="0" err="1"/>
              <a:t>ndis</a:t>
            </a:r>
            <a:r>
              <a:rPr lang="en-US" dirty="0"/>
              <a:t> driver</a:t>
            </a:r>
          </a:p>
          <a:p>
            <a:pPr lvl="1"/>
            <a:r>
              <a:rPr lang="en-US" dirty="0" err="1"/>
              <a:t>tcpreplay</a:t>
            </a:r>
            <a:r>
              <a:rPr lang="en-US" dirty="0"/>
              <a:t> (win32 version)</a:t>
            </a:r>
          </a:p>
          <a:p>
            <a:pPr lvl="1"/>
            <a:r>
              <a:rPr lang="en-US" dirty="0" err="1"/>
              <a:t>WinIB</a:t>
            </a:r>
            <a:endParaRPr lang="en-US" dirty="0"/>
          </a:p>
          <a:p>
            <a:pPr lvl="1"/>
            <a:r>
              <a:rPr lang="en-US" dirty="0" err="1"/>
              <a:t>sebek</a:t>
            </a:r>
            <a:r>
              <a:rPr lang="en-US" dirty="0"/>
              <a:t> (windows version)</a:t>
            </a:r>
          </a:p>
          <a:p>
            <a:pPr lvl="1"/>
            <a:r>
              <a:rPr lang="en-US" dirty="0"/>
              <a:t>http://www.pyrasis.com/main/FFSFileSystemDriverForWindows (</a:t>
            </a:r>
            <a:r>
              <a:rPr lang="en-US" dirty="0" err="1"/>
              <a:t>ffsdrv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truecrypt</a:t>
            </a:r>
            <a:endParaRPr lang="en-US" dirty="0"/>
          </a:p>
          <a:p>
            <a:pPr lvl="1"/>
            <a:r>
              <a:rPr lang="en-US" dirty="0" err="1"/>
              <a:t>Hfsd</a:t>
            </a:r>
            <a:endParaRPr lang="en-US" dirty="0"/>
          </a:p>
          <a:p>
            <a:pPr lvl="1"/>
            <a:r>
              <a:rPr lang="en-US" dirty="0" err="1"/>
              <a:t>openvpn</a:t>
            </a:r>
            <a:endParaRPr lang="en-US" dirty="0"/>
          </a:p>
          <a:p>
            <a:pPr lvl="1"/>
            <a:r>
              <a:rPr lang="en-US" dirty="0" err="1"/>
              <a:t>ddk</a:t>
            </a:r>
            <a:r>
              <a:rPr lang="en-US" dirty="0"/>
              <a:t>, </a:t>
            </a:r>
            <a:r>
              <a:rPr lang="en-US" dirty="0" err="1"/>
              <a:t>ifsk</a:t>
            </a:r>
            <a:r>
              <a:rPr lang="en-US" dirty="0"/>
              <a:t>, </a:t>
            </a:r>
            <a:r>
              <a:rPr lang="en-US" dirty="0" err="1"/>
              <a:t>wdk</a:t>
            </a:r>
            <a:endParaRPr lang="en-US" dirty="0"/>
          </a:p>
          <a:p>
            <a:pPr lvl="1"/>
            <a:r>
              <a:rPr lang="en-US" dirty="0"/>
              <a:t>…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Reversing </a:t>
            </a:r>
          </a:p>
          <a:p>
            <a:pPr lvl="1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www.driverscape.com/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http://figitalrevolution.files.wordpress.com/2008/03/targe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352550"/>
            <a:ext cx="2781300" cy="2966720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0"/>
            <a:ext cx="1000320" cy="2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215772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51028</TotalTime>
  <Words>5208</Words>
  <Application>Microsoft Macintosh PowerPoint</Application>
  <PresentationFormat>On-screen Show (16:9)</PresentationFormat>
  <Paragraphs>868</Paragraphs>
  <Slides>101</Slides>
  <Notes>39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101</vt:i4>
      </vt:variant>
    </vt:vector>
  </HeadingPairs>
  <TitlesOfParts>
    <vt:vector size="102" baseType="lpstr">
      <vt:lpstr>Office Theme</vt:lpstr>
      <vt:lpstr>Windows drivers attack surface: some 'new' insights</vt:lpstr>
      <vt:lpstr>Who Am I</vt:lpstr>
      <vt:lpstr>Outline/Agenda </vt:lpstr>
      <vt:lpstr>What’s This Talk About ?</vt:lpstr>
      <vt:lpstr>Standing on the shoulders of giants</vt:lpstr>
      <vt:lpstr>Goal</vt:lpstr>
      <vt:lpstr>intro</vt:lpstr>
      <vt:lpstr>PART 1: Where</vt:lpstr>
      <vt:lpstr>Where</vt:lpstr>
      <vt:lpstr>Little bit of architecture</vt:lpstr>
      <vt:lpstr>PowerPoint Presentation</vt:lpstr>
      <vt:lpstr>Drivers</vt:lpstr>
      <vt:lpstr>Drivers</vt:lpstr>
      <vt:lpstr>WDM</vt:lpstr>
      <vt:lpstr>The IO manager</vt:lpstr>
      <vt:lpstr>A simple driver</vt:lpstr>
      <vt:lpstr>A simple driver (Cont.)</vt:lpstr>
      <vt:lpstr>A simple driver</vt:lpstr>
      <vt:lpstr>Major functions</vt:lpstr>
      <vt:lpstr>Major functions (Cont.)</vt:lpstr>
      <vt:lpstr>Dispatch routines</vt:lpstr>
      <vt:lpstr>Dispatch routines</vt:lpstr>
      <vt:lpstr>IRP</vt:lpstr>
      <vt:lpstr>IRP</vt:lpstr>
      <vt:lpstr>IRP Stack</vt:lpstr>
      <vt:lpstr>IRP_MJ_DEVICE_CONTROL</vt:lpstr>
      <vt:lpstr>IRP_MJ_DEVICE_CONTROL</vt:lpstr>
      <vt:lpstr>IRP_MJ_DEVICE_CONTROL</vt:lpstr>
      <vt:lpstr>IRP_MJ_DEVICE_CONTROL</vt:lpstr>
      <vt:lpstr>IRP_MJ_DEVICE_CONTROL</vt:lpstr>
      <vt:lpstr>IRP_MJ_DEVICE_CONTROL</vt:lpstr>
      <vt:lpstr>IRP_MJ_DEVICE_CONTROL</vt:lpstr>
      <vt:lpstr>MDL intermezzo</vt:lpstr>
      <vt:lpstr>MDL intermezzo</vt:lpstr>
      <vt:lpstr>MDL intermezzo</vt:lpstr>
      <vt:lpstr>IRP_MJ_DEVICE_CONTROL</vt:lpstr>
      <vt:lpstr>KMDF</vt:lpstr>
      <vt:lpstr>PART 2: What</vt:lpstr>
      <vt:lpstr>What</vt:lpstr>
      <vt:lpstr>Integer issues</vt:lpstr>
      <vt:lpstr>Integer issues</vt:lpstr>
      <vt:lpstr>Common actions when talking with user</vt:lpstr>
      <vt:lpstr>Device creation (1)</vt:lpstr>
      <vt:lpstr>Device creation (1)</vt:lpstr>
      <vt:lpstr>Device creation (2)</vt:lpstr>
      <vt:lpstr>Device creation (2)</vt:lpstr>
      <vt:lpstr>Device creation (2)</vt:lpstr>
      <vt:lpstr>Device creation (2)</vt:lpstr>
      <vt:lpstr>working with the IOManager (1)</vt:lpstr>
      <vt:lpstr>working with the IOManager (1)</vt:lpstr>
      <vt:lpstr>working with the IOManager (2)</vt:lpstr>
      <vt:lpstr>working with the IOManager (2)</vt:lpstr>
      <vt:lpstr>working with the IOManager (3)</vt:lpstr>
      <vt:lpstr>working with the IOManager (3)</vt:lpstr>
      <vt:lpstr>working with the IOManager (3)</vt:lpstr>
      <vt:lpstr>working with the IOManager (3)</vt:lpstr>
      <vt:lpstr>working with the IOManager (4)</vt:lpstr>
      <vt:lpstr>working with the IOManager (4)</vt:lpstr>
      <vt:lpstr>Userland data and pointers (1)</vt:lpstr>
      <vt:lpstr>Userland data and pointers (1)</vt:lpstr>
      <vt:lpstr>Userland data and pointers (1)</vt:lpstr>
      <vt:lpstr>Userland data and pointers (1)</vt:lpstr>
      <vt:lpstr>Userland data and pointers (1)</vt:lpstr>
      <vt:lpstr>Userland data and pointers (2)</vt:lpstr>
      <vt:lpstr>Userland data and pointers (2)</vt:lpstr>
      <vt:lpstr>Userland data and pointers (2)</vt:lpstr>
      <vt:lpstr>Userland data and pointers (3)</vt:lpstr>
      <vt:lpstr>Userland data and pointers (3)</vt:lpstr>
      <vt:lpstr>PowerPoint Presentation</vt:lpstr>
      <vt:lpstr>Userland data and pointers (3)</vt:lpstr>
      <vt:lpstr>Userland data and pointers (4)</vt:lpstr>
      <vt:lpstr>Userland data and pointers (4)</vt:lpstr>
      <vt:lpstr>Userland data and pointers (4)</vt:lpstr>
      <vt:lpstr>Userland data and pointers (5)</vt:lpstr>
      <vt:lpstr>Userland data and pointers (5)</vt:lpstr>
      <vt:lpstr>Userland data and pointers (5)</vt:lpstr>
      <vt:lpstr>memory related bugs (1)</vt:lpstr>
      <vt:lpstr>memory related bugs (1)</vt:lpstr>
      <vt:lpstr>memory related bugs (2)</vt:lpstr>
      <vt:lpstr>memory related bugs (2)</vt:lpstr>
      <vt:lpstr>memory related bugs (3)</vt:lpstr>
      <vt:lpstr>memory related bugs (4)</vt:lpstr>
      <vt:lpstr>memory related bugs (4)</vt:lpstr>
      <vt:lpstr>memory related bugs (4)</vt:lpstr>
      <vt:lpstr>memory related bugs (5)</vt:lpstr>
      <vt:lpstr>memory related bugs (5)</vt:lpstr>
      <vt:lpstr>memory related bugs (5)</vt:lpstr>
      <vt:lpstr>Object handling bugs (1)</vt:lpstr>
      <vt:lpstr>Object handling bugs (1)</vt:lpstr>
      <vt:lpstr>Object handling bugs (1)</vt:lpstr>
      <vt:lpstr>Object handling bugs (2)</vt:lpstr>
      <vt:lpstr>Object handling bugs (2)</vt:lpstr>
      <vt:lpstr>Object handling bugs (2)</vt:lpstr>
      <vt:lpstr>Object handling bugs (2)</vt:lpstr>
      <vt:lpstr>Object handling bugs (3)</vt:lpstr>
      <vt:lpstr>Object handling bugs (3)</vt:lpstr>
      <vt:lpstr>Object handling bugs (3)</vt:lpstr>
      <vt:lpstr>Questions ?</vt:lpstr>
      <vt:lpstr>Target practice</vt:lpstr>
      <vt:lpstr>Related literature</vt:lpstr>
      <vt:lpstr>Related literature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Windows drivers attack surface: some 'new' insights</dc:title>
  <dc:creator>ilja</dc:creator>
  <cp:lastModifiedBy>ilja van sprundel</cp:lastModifiedBy>
  <cp:revision>676</cp:revision>
  <dcterms:created xsi:type="dcterms:W3CDTF">2015-03-23T01:14:50Z</dcterms:created>
  <dcterms:modified xsi:type="dcterms:W3CDTF">2015-10-25T02:29:38Z</dcterms:modified>
</cp:coreProperties>
</file>