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45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45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8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5.xml.rels" ContentType="application/vnd.openxmlformats-package.relationships+xml"/>
  <Override PartName="/ppt/notesSlides/_rels/notesSlide9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51.xml" ContentType="application/vnd.openxmlformats-officedocument.presentationml.slide+xml"/>
  <Override PartName="/ppt/slides/slide46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3.xml" ContentType="application/vnd.openxmlformats-officedocument.presentationml.slide+xml"/>
  <Override PartName="/ppt/slides/_rels/slide49.xml.rels" ContentType="application/vnd.openxmlformats-package.relationships+xml"/>
  <Override PartName="/ppt/slides/_rels/slide47.xml.rels" ContentType="application/vnd.openxmlformats-package.relationships+xml"/>
  <Override PartName="/ppt/slides/_rels/slide44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50.xml.rels" ContentType="application/vnd.openxmlformats-package.relationships+xml"/>
  <Override PartName="/ppt/slides/_rels/slide36.xml.rels" ContentType="application/vnd.openxmlformats-package.relationships+xml"/>
  <Override PartName="/ppt/slides/_rels/slide38.xml.rels" ContentType="application/vnd.openxmlformats-package.relationships+xml"/>
  <Override PartName="/ppt/slides/_rels/slide35.xml.rels" ContentType="application/vnd.openxmlformats-package.relationships+xml"/>
  <Override PartName="/ppt/slides/_rels/slide32.xml.rels" ContentType="application/vnd.openxmlformats-package.relationships+xml"/>
  <Override PartName="/ppt/slides/_rels/slide51.xml.rels" ContentType="application/vnd.openxmlformats-package.relationships+xml"/>
  <Override PartName="/ppt/slides/_rels/slide29.xml.rels" ContentType="application/vnd.openxmlformats-package.relationships+xml"/>
  <Override PartName="/ppt/slides/_rels/slide24.xml.rels" ContentType="application/vnd.openxmlformats-package.relationships+xml"/>
  <Override PartName="/ppt/slides/_rels/slide31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48.xml.rels" ContentType="application/vnd.openxmlformats-package.relationships+xml"/>
  <Override PartName="/ppt/slides/_rels/slide21.xml.rels" ContentType="application/vnd.openxmlformats-package.relationships+xml"/>
  <Override PartName="/ppt/slides/_rels/slide46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7.xml.rels" ContentType="application/vnd.openxmlformats-package.relationships+xml"/>
  <Override PartName="/ppt/slides/_rels/slide15.xml.rels" ContentType="application/vnd.openxmlformats-package.relationships+xml"/>
  <Override PartName="/ppt/slides/_rels/slide20.xml.rels" ContentType="application/vnd.openxmlformats-package.relationships+xml"/>
  <Override PartName="/ppt/slides/_rels/slide30.xml.rels" ContentType="application/vnd.openxmlformats-package.relationships+xml"/>
  <Override PartName="/ppt/slides/_rels/slide45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37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43.xml.rels" ContentType="application/vnd.openxmlformats-package.relationships+xml"/>
  <Override PartName="/ppt/slides/_rels/slide3.xml.rels" ContentType="application/vnd.openxmlformats-package.relationships+xml"/>
  <Override PartName="/ppt/slides/_rels/slide33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45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4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36.png" ContentType="image/png"/>
  <Override PartName="/ppt/media/image32.png" ContentType="image/png"/>
  <Override PartName="/ppt/media/image30.png" ContentType="image/png"/>
  <Override PartName="/ppt/media/image27.png" ContentType="image/png"/>
  <Override PartName="/ppt/media/image26.png" ContentType="image/png"/>
  <Override PartName="/ppt/media/image33.png" ContentType="image/png"/>
  <Override PartName="/ppt/media/image25.png" ContentType="image/png"/>
  <Override PartName="/ppt/media/image28.png" ContentType="image/png"/>
  <Override PartName="/ppt/media/image22.png" ContentType="image/png"/>
  <Override PartName="/ppt/media/image31.png" ContentType="image/png"/>
  <Override PartName="/ppt/media/image24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8.wmf" ContentType="image/x-wmf"/>
  <Override PartName="/ppt/media/image16.png" ContentType="image/png"/>
  <Override PartName="/ppt/media/image17.png" ContentType="image/png"/>
  <Override PartName="/ppt/media/image14.png" ContentType="image/png"/>
  <Override PartName="/ppt/media/image13.png" ContentType="image/png"/>
  <Override PartName="/ppt/media/image23.png" ContentType="image/png"/>
  <Override PartName="/ppt/media/image35.png" ContentType="image/png"/>
  <Override PartName="/ppt/media/image12.png" ContentType="image/png"/>
  <Override PartName="/ppt/media/image10.png" ContentType="image/png"/>
  <Override PartName="/ppt/media/image15.png" ContentType="image/png"/>
  <Override PartName="/ppt/media/image9.png" ContentType="image/png"/>
  <Override PartName="/ppt/media/image8.png" ContentType="image/png"/>
  <Override PartName="/ppt/media/image29.png" ContentType="image/png"/>
  <Override PartName="/ppt/media/image34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75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76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725F912C-E5F3-4D22-A067-50D8DA94085C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We’ve seen historic fuzzing campaigns have reached ~2-3 million tests and </a:t>
            </a:r>
            <a:endParaRPr/>
          </a:p>
        </p:txBody>
      </p:sp>
      <p:sp>
        <p:nvSpPr>
          <p:cNvPr id="32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324AA7A0-6ADB-4314-89FD-8B42D0443741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rIns="0" tIns="0" bIns="0"/>
          <a:p>
            <a:r>
              <a:rPr lang="en-US" sz="2000">
                <a:latin typeface="Arial"/>
              </a:rPr>
              <a:t>Merge or delete this slide and next slide</a:t>
            </a:r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We’re going to call this one a wash</a:t>
            </a:r>
            <a:endParaRPr/>
          </a:p>
        </p:txBody>
      </p:sp>
      <p:sp>
        <p:nvSpPr>
          <p:cNvPr id="32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359DAF79-A35E-4BCE-BE43-2CECA148CF73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Beginning to sound like unit testing but this pays off in bugs </a:t>
            </a:r>
            <a:endParaRPr/>
          </a:p>
        </p:txBody>
      </p:sp>
      <p:sp>
        <p:nvSpPr>
          <p:cNvPr id="32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D56B0ACB-2A26-41D6-A375-9BBA3C7553C7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Fuzzing == Search problem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Dj bernstein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FSM was DNS protocol</a:t>
            </a:r>
            <a:endParaRPr/>
          </a:p>
        </p:txBody>
      </p:sp>
      <p:sp>
        <p:nvSpPr>
          <p:cNvPr id="32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3B15A9E8-AB0A-4D9F-B1EC-F8678D01391C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Tried optimizing for time, size, random, hot set (# of bugs per seed), etc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Focus on coverset results, drop comments related to peach / charlie? </a:t>
            </a:r>
            <a:endParaRPr/>
          </a:p>
        </p:txBody>
      </p:sp>
      <p:sp>
        <p:nvSpPr>
          <p:cNvPr id="33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B30A910-55AE-416F-8C76-D4FD8310E74C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Talk a little bit about what Talos does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Mention previous talks 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Breakdown the agenda</a:t>
            </a:r>
            <a:endParaRPr/>
          </a:p>
        </p:txBody>
      </p:sp>
      <p:sp>
        <p:nvSpPr>
          <p:cNvPr id="30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1AA33FB2-5654-43EB-B2BA-560C88C2489F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Notice that there isnt any binary mutators like there used to be </a:t>
            </a:r>
            <a:endParaRPr/>
          </a:p>
          <a:p>
            <a:r>
              <a:rPr lang="en-US" sz="2000">
                <a:latin typeface="Arial"/>
              </a:rPr>
              <a:t>Automata, n-gram, compression </a:t>
            </a:r>
            <a:endParaRPr/>
          </a:p>
        </p:txBody>
      </p:sp>
      <p:sp>
        <p:nvSpPr>
          <p:cNvPr id="33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B9708B8F-824E-4BD4-9532-84C3AD2DC1BC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RtlCloneUserProcess vs RtlCreateProcessReflection  (procdump –r) </a:t>
            </a:r>
            <a:endParaRPr/>
          </a:p>
          <a:p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Windows only does COW on mapped files by default</a:t>
            </a:r>
            <a:endParaRPr/>
          </a:p>
          <a:p>
            <a:endParaRPr/>
          </a:p>
        </p:txBody>
      </p:sp>
      <p:sp>
        <p:nvSpPr>
          <p:cNvPr id="33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946DE6E4-4063-4AC9-9B4F-74663B072118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Services for Unix / Interix</a:t>
            </a:r>
            <a:endParaRPr/>
          </a:p>
          <a:p>
            <a:r>
              <a:rPr lang="en-US" sz="2000">
                <a:latin typeface="Arial"/>
              </a:rPr>
              <a:t>NULL section handle </a:t>
            </a:r>
            <a:endParaRPr/>
          </a:p>
          <a:p>
            <a:r>
              <a:rPr lang="en-US" sz="2000">
                <a:latin typeface="Arial"/>
              </a:rPr>
              <a:t>RtlCloneUserProcess vs RtlCreateProcessReflection  (procdump –r) </a:t>
            </a:r>
            <a:endParaRPr/>
          </a:p>
          <a:p>
            <a:r>
              <a:rPr lang="en-US" sz="2000">
                <a:latin typeface="Arial"/>
              </a:rPr>
              <a:t>Currently in research phase, cygwin guys still don’t have it working reliably </a:t>
            </a:r>
            <a:endParaRPr/>
          </a:p>
        </p:txBody>
      </p:sp>
      <p:sp>
        <p:nvSpPr>
          <p:cNvPr id="33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273E8706-05D9-4E9D-ACDF-9EDE6493D629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Services for Unix / Interix</a:t>
            </a:r>
            <a:endParaRPr/>
          </a:p>
          <a:p>
            <a:r>
              <a:rPr lang="en-US" sz="2000">
                <a:latin typeface="Arial"/>
              </a:rPr>
              <a:t>NULL section handle </a:t>
            </a:r>
            <a:endParaRPr/>
          </a:p>
          <a:p>
            <a:r>
              <a:rPr lang="en-US" sz="2000">
                <a:latin typeface="Arial"/>
              </a:rPr>
              <a:t>RtlCloneUserProcess vs RtlCreateProcessReflection  (procdump –r) </a:t>
            </a:r>
            <a:endParaRPr/>
          </a:p>
          <a:p>
            <a:r>
              <a:rPr lang="en-US" sz="2000">
                <a:latin typeface="Arial"/>
              </a:rPr>
              <a:t>Currently in research phase, cygwin guys still don’t have it working reliably 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msys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fork()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74.952s → 135 exec/sec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All tests done on Intel i7-5600U CPU @ 2.60GHz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3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F0D68EB8-B458-4152-90F3-44A780CF8E3B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 </a:t>
            </a:r>
            <a:r>
              <a:rPr lang="en-US" sz="2000">
                <a:latin typeface="Arial"/>
              </a:rPr>
              <a:t>hooking memcmp / strcmp in experiments_readme and flayer notes</a:t>
            </a:r>
            <a:r>
              <a:rPr lang="en-US" sz="2000">
                <a:latin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does it use an IR? 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higher level api abstractions are slow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4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F6FDC2F0-8276-48CC-85AF-CD098F7AF598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Last two years worked on engines and distributed cluster fuzzing management system </a:t>
            </a:r>
            <a:endParaRPr/>
          </a:p>
          <a:p>
            <a:r>
              <a:rPr lang="en-US" sz="2000">
                <a:latin typeface="Arial"/>
              </a:rPr>
              <a:t>We are moving tools from prototype designs into deployable production  software</a:t>
            </a:r>
            <a:endParaRPr/>
          </a:p>
          <a:p>
            <a:endParaRPr/>
          </a:p>
        </p:txBody>
      </p:sp>
      <p:sp>
        <p:nvSpPr>
          <p:cNvPr id="30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DC1C76FB-3F7B-425E-9A73-86644BBB69DC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PIN – pldi05 paper</a:t>
            </a:r>
            <a:endParaRPr/>
          </a:p>
          <a:p>
            <a:endParaRPr/>
          </a:p>
        </p:txBody>
      </p:sp>
      <p:sp>
        <p:nvSpPr>
          <p:cNvPr id="34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1204231-7094-4881-85E9-FD05AFC08901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PIN – pldi05 paper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turbotrace took 560.14 seconds to execute 1000 iterations over crackme with concolicexecution pintool.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latin typeface="Arial"/>
              </a:rPr>
              <a:t>pin-in-a-loop took 1371.32 seconds to do the same 1000 iterations.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4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3FEEA068-590C-4D32-BBDD-8169AAB51FEB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PIN – pldi05 paper</a:t>
            </a:r>
            <a:endParaRPr/>
          </a:p>
          <a:p>
            <a:r>
              <a:rPr lang="en-US" sz="2000">
                <a:latin typeface="Arial"/>
              </a:rPr>
              <a:t>Dyninst inlining vs callbacks</a:t>
            </a:r>
            <a:endParaRPr/>
          </a:p>
        </p:txBody>
      </p:sp>
      <p:sp>
        <p:nvSpPr>
          <p:cNvPr id="34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19F27966-06F7-40D5-A291-D6FEED2A340F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Talk about traditionally structured fuzzing, argv fuzzing, or whole applicatin mutation fuzzing</a:t>
            </a:r>
            <a:endParaRPr/>
          </a:p>
          <a:p>
            <a:r>
              <a:rPr lang="en-US" sz="2000">
                <a:latin typeface="Arial"/>
              </a:rPr>
              <a:t>Talk about more people in the game == higher compeition </a:t>
            </a:r>
            <a:endParaRPr/>
          </a:p>
          <a:p>
            <a:r>
              <a:rPr lang="en-US" sz="2000">
                <a:latin typeface="Arial"/>
              </a:rPr>
              <a:t>Talk about maximizing use of resources </a:t>
            </a:r>
            <a:endParaRPr/>
          </a:p>
          <a:p>
            <a:r>
              <a:rPr lang="en-US" sz="2000">
                <a:latin typeface="Arial"/>
              </a:rPr>
              <a:t>Fuzzing for known bugs quickly so we can build coverage into our products </a:t>
            </a:r>
            <a:endParaRPr/>
          </a:p>
        </p:txBody>
      </p:sp>
      <p:sp>
        <p:nvSpPr>
          <p:cNvPr id="30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DEAD0058-0BA3-4ABB-96D4-9770CCB0EB0F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Ramfs == same as cache, unable to limit size </a:t>
            </a:r>
            <a:endParaRPr/>
          </a:p>
          <a:p>
            <a:r>
              <a:rPr lang="en-US" sz="2000">
                <a:latin typeface="Arial"/>
              </a:rPr>
              <a:t>Tmpfs is backed by swap </a:t>
            </a:r>
            <a:endParaRPr/>
          </a:p>
          <a:p>
            <a:r>
              <a:rPr lang="en-US" sz="2000">
                <a:latin typeface="Arial"/>
              </a:rPr>
              <a:t>Windows solutions vary wildly on random read/write.. As low as 89/150 mb/s, stil lbetter than .7 or 1mb/sec</a:t>
            </a:r>
            <a:endParaRPr/>
          </a:p>
        </p:txBody>
      </p:sp>
      <p:sp>
        <p:nvSpPr>
          <p:cNvPr id="34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5FAEE0B-AA17-4EB9-B626-F5D9EF634DCF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Fuzzing is also now built in as a requirement in many company’s SDLC</a:t>
            </a:r>
            <a:endParaRPr/>
          </a:p>
        </p:txBody>
      </p:sp>
      <p:sp>
        <p:nvSpPr>
          <p:cNvPr id="31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2BEBE56-19CB-48AB-B3CE-B37DEFE68302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performance matrix: https://nebelwelt.net/publications/13USENIX_ATC/atc13-payer-memTrace.pdf page 11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https://github.com/trimpsyw/taint/blob/master/taintcheck.cpp (dynamorio, ugly ugly code, executes 150 LOC at every call!)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https://github.com/jrjr/taint-parade/blob/master/src/tainttracer.cpp (uses XED directly instead of the IL!)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https://git.cs.vu.nl/r.vermeulen/libdft - great design, unfortunately tied to PIN API 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https://github.com/dingelish/dftwin/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https://github.com/tinkerZf/tt4pin - libdft wrapper for dta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https://github.com/DynamoRIO/drmemory - umbra shadow memory library 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https://github.com/behzad-a/Dytan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BAP-0.8 gentrace 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taintgrind - slow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fast taint analysis 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https://github.com/brainsmoke/minemu</a:t>
            </a:r>
            <a:endParaRPr/>
          </a:p>
          <a:p>
            <a:r>
              <a:rPr lang="en-US" sz="2000">
                <a:latin typeface="Arial"/>
              </a:rPr>
              <a:t>	</a:t>
            </a:r>
            <a:r>
              <a:rPr lang="en-US" sz="2000">
                <a:latin typeface="Arial"/>
              </a:rPr>
              <a:t>https://github.com/gannimo/memTrace</a:t>
            </a:r>
            <a:endParaRPr/>
          </a:p>
          <a:p>
            <a:endParaRPr/>
          </a:p>
        </p:txBody>
      </p:sp>
      <p:sp>
        <p:nvSpPr>
          <p:cNvPr id="35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1A53B5CB-3920-4D2B-A1C0-890AEAE45C10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Guidance is minimal but it’s a start </a:t>
            </a:r>
            <a:endParaRPr/>
          </a:p>
        </p:txBody>
      </p:sp>
      <p:sp>
        <p:nvSpPr>
          <p:cNvPr id="31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E5D9A949-19BE-42E5-90C7-F3506185CA07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Questions I wanted to answer are last two bullets</a:t>
            </a:r>
            <a:endParaRPr/>
          </a:p>
        </p:txBody>
      </p:sp>
      <p:sp>
        <p:nvSpPr>
          <p:cNvPr id="31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B7D98057-E0E8-4FD4-8772-0EB322DF7ACD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Some perspective on numbers, data is not clear, numbers are approximate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Charlie – CSW – army of monkeys</a:t>
            </a:r>
            <a:endParaRPr/>
          </a:p>
          <a:p>
            <a:r>
              <a:rPr lang="en-US" sz="2000">
                <a:latin typeface="Arial"/>
              </a:rPr>
              <a:t>FIXME -</a:t>
            </a:r>
            <a:endParaRPr/>
          </a:p>
          <a:p>
            <a:r>
              <a:rPr lang="en-US" sz="2000">
                <a:latin typeface="Arial"/>
              </a:rPr>
              <a:t> </a:t>
            </a:r>
            <a:r>
              <a:rPr lang="en-US" sz="2000">
                <a:latin typeface="Arial"/>
              </a:rPr>
              <a:t>how many vulns from charlie?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This slide and next slide need work</a:t>
            </a:r>
            <a:endParaRPr/>
          </a:p>
          <a:p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15 month campaign vs vista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3 mo for charlie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30-40 reader 230-280 preview </a:t>
            </a:r>
            <a:endParaRPr/>
          </a:p>
          <a:p>
            <a:r>
              <a:rPr lang="en-US" sz="2000">
                <a:latin typeface="Arial"/>
              </a:rPr>
              <a:t>30-70 impress 30-80 powerpoint  </a:t>
            </a:r>
            <a:endParaRPr/>
          </a:p>
          <a:p>
            <a:r>
              <a:rPr lang="en-US" sz="2000">
                <a:latin typeface="Arial"/>
              </a:rPr>
              <a:t>320 - 470</a:t>
            </a:r>
            <a:endParaRPr/>
          </a:p>
        </p:txBody>
      </p:sp>
      <p:sp>
        <p:nvSpPr>
          <p:cNvPr id="31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8CA1547-FA1C-4A57-818B-D5523BDEBF88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r>
              <a:rPr lang="en-US" sz="2000">
                <a:latin typeface="Arial"/>
              </a:rPr>
              <a:t>Public example of a fuzzing campaign</a:t>
            </a:r>
            <a:endParaRPr/>
          </a:p>
          <a:p>
            <a:r>
              <a:rPr lang="en-US" sz="2000">
                <a:latin typeface="Arial"/>
              </a:rPr>
              <a:t>We will talk more about input selection later</a:t>
            </a:r>
            <a:endParaRPr/>
          </a:p>
          <a:p>
            <a:r>
              <a:rPr lang="en-US" sz="2000">
                <a:latin typeface="Arial"/>
              </a:rPr>
              <a:t>Targeting limited to main executable, execution time is abysmal</a:t>
            </a:r>
            <a:endParaRPr/>
          </a:p>
          <a:p>
            <a:endParaRPr/>
          </a:p>
          <a:p>
            <a:r>
              <a:rPr lang="en-US" sz="2000">
                <a:latin typeface="Arial"/>
              </a:rPr>
              <a:t>Interesting his fuzzing was more efficient with a dumb fuzzer </a:t>
            </a:r>
            <a:endParaRPr/>
          </a:p>
        </p:txBody>
      </p:sp>
      <p:sp>
        <p:nvSpPr>
          <p:cNvPr id="31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EA10F947-43CE-4805-BA6D-99E41310325D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440280" y="313200"/>
            <a:ext cx="8229240" cy="460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8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440280" y="313200"/>
            <a:ext cx="8229240" cy="460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2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subTitle"/>
          </p:nvPr>
        </p:nvSpPr>
        <p:spPr>
          <a:xfrm>
            <a:off x="440280" y="313200"/>
            <a:ext cx="8229240" cy="460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6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40280" y="313200"/>
            <a:ext cx="8229240" cy="460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wmf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444400"/>
            <a:ext cx="9143640" cy="3273480"/>
          </a:xfrm>
          <a:prstGeom prst="rect">
            <a:avLst/>
          </a:prstGeom>
          <a:ln>
            <a:noFill/>
          </a:ln>
        </p:spPr>
      </p:pic>
      <p:pic>
        <p:nvPicPr>
          <p:cNvPr id="1" name="Picture 6" descr=""/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360" y="4758840"/>
            <a:ext cx="9143640" cy="187200"/>
          </a:xfrm>
          <a:prstGeom prst="rect">
            <a:avLst/>
          </a:prstGeom>
          <a:ln>
            <a:noFill/>
          </a:ln>
        </p:spPr>
      </p:pic>
      <p:pic>
        <p:nvPicPr>
          <p:cNvPr id="2" name="Picture 14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320400" y="238680"/>
            <a:ext cx="1388880" cy="496800"/>
          </a:xfrm>
          <a:prstGeom prst="rect">
            <a:avLst/>
          </a:prstGeom>
          <a:ln w="9360">
            <a:noFill/>
          </a:ln>
        </p:spPr>
      </p:pic>
      <p:pic>
        <p:nvPicPr>
          <p:cNvPr id="3" name="Picture 4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8571960" y="238680"/>
            <a:ext cx="280440" cy="496800"/>
          </a:xfrm>
          <a:prstGeom prst="rect">
            <a:avLst/>
          </a:prstGeom>
          <a:ln>
            <a:noFill/>
          </a:ln>
        </p:spPr>
      </p:pic>
      <p:pic>
        <p:nvPicPr>
          <p:cNvPr id="4" name="Picture 9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3115800" y="372600"/>
            <a:ext cx="5405040" cy="4323960"/>
          </a:xfrm>
          <a:prstGeom prst="rect">
            <a:avLst/>
          </a:prstGeom>
          <a:ln>
            <a:noFill/>
          </a:ln>
        </p:spPr>
      </p:pic>
      <p:pic>
        <p:nvPicPr>
          <p:cNvPr id="5" name="Picture 10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6726960" y="6309360"/>
            <a:ext cx="2077560" cy="272880"/>
          </a:xfrm>
          <a:prstGeom prst="rect">
            <a:avLst/>
          </a:prstGeom>
          <a:ln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5215320"/>
            <a:ext cx="7772040" cy="12175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ts val="1411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-360" y="1307160"/>
            <a:ext cx="9153720" cy="187200"/>
          </a:xfrm>
          <a:prstGeom prst="rect">
            <a:avLst/>
          </a:prstGeom>
          <a:ln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-9360" y="6276960"/>
            <a:ext cx="9153000" cy="580680"/>
          </a:xfrm>
          <a:prstGeom prst="rect">
            <a:avLst/>
          </a:prstGeom>
          <a:solidFill>
            <a:srgbClr val="262626"/>
          </a:solidFill>
          <a:ln w="9360">
            <a:noFill/>
          </a:ln>
        </p:spPr>
      </p:sp>
      <p:sp>
        <p:nvSpPr>
          <p:cNvPr id="44" name="CustomShape 2"/>
          <p:cNvSpPr/>
          <p:nvPr/>
        </p:nvSpPr>
        <p:spPr>
          <a:xfrm>
            <a:off x="8191440" y="6437160"/>
            <a:ext cx="454680" cy="278640"/>
          </a:xfrm>
          <a:prstGeom prst="rect">
            <a:avLst/>
          </a:prstGeom>
          <a:noFill/>
          <a:ln>
            <a:noFill/>
          </a:ln>
        </p:spPr>
      </p:sp>
      <p:pic>
        <p:nvPicPr>
          <p:cNvPr id="45" name="Picture 1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62440" y="6375600"/>
            <a:ext cx="1068480" cy="380160"/>
          </a:xfrm>
          <a:prstGeom prst="rect">
            <a:avLst/>
          </a:prstGeom>
          <a:ln>
            <a:noFill/>
          </a:ln>
        </p:spPr>
      </p:pic>
      <p:pic>
        <p:nvPicPr>
          <p:cNvPr id="46" name="Picture 1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8640000" y="6411600"/>
            <a:ext cx="186480" cy="329400"/>
          </a:xfrm>
          <a:prstGeom prst="rect">
            <a:avLst/>
          </a:prstGeom>
          <a:ln>
            <a:noFill/>
          </a:ln>
        </p:spPr>
      </p:pic>
      <p:pic>
        <p:nvPicPr>
          <p:cNvPr id="47" name="Picture 3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6257520" y="6428520"/>
            <a:ext cx="1958760" cy="253440"/>
          </a:xfrm>
          <a:prstGeom prst="rect">
            <a:avLst/>
          </a:prstGeom>
          <a:ln>
            <a:noFill/>
          </a:ln>
        </p:spPr>
      </p:pic>
      <p:sp>
        <p:nvSpPr>
          <p:cNvPr id="48" name="PlaceHolder 3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16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50" name="PlaceHolder 5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10/24/15</a:t>
            </a:r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52" name="PlaceHolder 7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EA51701B-4706-4875-ABA0-74523924CB79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54440"/>
            <a:ext cx="9143640" cy="3273480"/>
          </a:xfrm>
          <a:prstGeom prst="rect">
            <a:avLst/>
          </a:prstGeom>
          <a:ln>
            <a:noFill/>
          </a:ln>
        </p:spPr>
      </p:pic>
      <p:pic>
        <p:nvPicPr>
          <p:cNvPr id="88" name="Picture 6" descr=""/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360" y="3514320"/>
            <a:ext cx="9143640" cy="187200"/>
          </a:xfrm>
          <a:prstGeom prst="rect">
            <a:avLst/>
          </a:prstGeom>
          <a:ln>
            <a:noFill/>
          </a:ln>
        </p:spPr>
      </p:pic>
      <p:pic>
        <p:nvPicPr>
          <p:cNvPr id="89" name="Picture 14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320400" y="238680"/>
            <a:ext cx="1388880" cy="496800"/>
          </a:xfrm>
          <a:prstGeom prst="rect">
            <a:avLst/>
          </a:prstGeom>
          <a:ln w="9360">
            <a:noFill/>
          </a:ln>
        </p:spPr>
      </p:pic>
      <p:pic>
        <p:nvPicPr>
          <p:cNvPr id="90" name="Picture 3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3705480" y="4585680"/>
            <a:ext cx="240840" cy="418680"/>
          </a:xfrm>
          <a:prstGeom prst="rect">
            <a:avLst/>
          </a:prstGeom>
          <a:ln>
            <a:noFill/>
          </a:ln>
        </p:spPr>
      </p:pic>
      <p:pic>
        <p:nvPicPr>
          <p:cNvPr id="91" name="Picture 4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8571960" y="238680"/>
            <a:ext cx="280440" cy="496800"/>
          </a:xfrm>
          <a:prstGeom prst="rect">
            <a:avLst/>
          </a:prstGeom>
          <a:ln>
            <a:noFill/>
          </a:ln>
        </p:spPr>
      </p:pic>
      <p:pic>
        <p:nvPicPr>
          <p:cNvPr id="92" name="Picture 10" descr=""/>
          <p:cNvPicPr/>
          <p:nvPr/>
        </p:nvPicPr>
        <p:blipFill>
          <a:blip r:embed="rId7"/>
          <a:stretch>
            <a:fillRect/>
          </a:stretch>
        </p:blipFill>
        <p:spPr>
          <a:xfrm>
            <a:off x="1209960" y="668880"/>
            <a:ext cx="3527280" cy="2785680"/>
          </a:xfrm>
          <a:prstGeom prst="rect">
            <a:avLst/>
          </a:prstGeom>
          <a:ln>
            <a:noFill/>
          </a:ln>
        </p:spPr>
      </p:pic>
      <p:pic>
        <p:nvPicPr>
          <p:cNvPr id="93" name="Picture 11" descr=""/>
          <p:cNvPicPr/>
          <p:nvPr/>
        </p:nvPicPr>
        <p:blipFill>
          <a:blip r:embed="rId8"/>
          <a:stretch>
            <a:fillRect/>
          </a:stretch>
        </p:blipFill>
        <p:spPr>
          <a:xfrm>
            <a:off x="6726960" y="6309360"/>
            <a:ext cx="2077560" cy="272880"/>
          </a:xfrm>
          <a:prstGeom prst="rect">
            <a:avLst/>
          </a:prstGeom>
          <a:ln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-360" y="1307160"/>
            <a:ext cx="9153720" cy="187200"/>
          </a:xfrm>
          <a:prstGeom prst="rect">
            <a:avLst/>
          </a:prstGeom>
          <a:ln>
            <a:noFill/>
          </a:ln>
        </p:spPr>
      </p:pic>
      <p:sp>
        <p:nvSpPr>
          <p:cNvPr id="131" name="CustomShape 1"/>
          <p:cNvSpPr/>
          <p:nvPr/>
        </p:nvSpPr>
        <p:spPr>
          <a:xfrm>
            <a:off x="-9360" y="6276960"/>
            <a:ext cx="9153000" cy="580680"/>
          </a:xfrm>
          <a:prstGeom prst="rect">
            <a:avLst/>
          </a:prstGeom>
          <a:solidFill>
            <a:srgbClr val="262626"/>
          </a:solidFill>
          <a:ln w="9360">
            <a:noFill/>
          </a:ln>
        </p:spPr>
      </p:sp>
      <p:sp>
        <p:nvSpPr>
          <p:cNvPr id="132" name="CustomShape 2"/>
          <p:cNvSpPr/>
          <p:nvPr/>
        </p:nvSpPr>
        <p:spPr>
          <a:xfrm>
            <a:off x="8191440" y="6437160"/>
            <a:ext cx="454680" cy="278640"/>
          </a:xfrm>
          <a:prstGeom prst="rect">
            <a:avLst/>
          </a:prstGeom>
          <a:noFill/>
          <a:ln>
            <a:noFill/>
          </a:ln>
        </p:spPr>
      </p:sp>
      <p:pic>
        <p:nvPicPr>
          <p:cNvPr id="133" name="Picture 1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62440" y="6375600"/>
            <a:ext cx="1068480" cy="380160"/>
          </a:xfrm>
          <a:prstGeom prst="rect">
            <a:avLst/>
          </a:prstGeom>
          <a:ln>
            <a:noFill/>
          </a:ln>
        </p:spPr>
      </p:pic>
      <p:pic>
        <p:nvPicPr>
          <p:cNvPr id="134" name="Picture 1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8640000" y="6411600"/>
            <a:ext cx="186480" cy="329400"/>
          </a:xfrm>
          <a:prstGeom prst="rect">
            <a:avLst/>
          </a:prstGeom>
          <a:ln>
            <a:noFill/>
          </a:ln>
        </p:spPr>
      </p:pic>
      <p:pic>
        <p:nvPicPr>
          <p:cNvPr id="135" name="Picture 3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6257520" y="6428520"/>
            <a:ext cx="1958760" cy="253440"/>
          </a:xfrm>
          <a:prstGeom prst="rect">
            <a:avLst/>
          </a:prstGeom>
          <a:ln>
            <a:noFill/>
          </a:ln>
        </p:spPr>
      </p:pic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16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title"/>
          </p:nvPr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5.xml"/><Relationship Id="rId3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685800" y="5215320"/>
            <a:ext cx="7772040" cy="12175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ts val="1411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High Performance Fuzzing</a:t>
            </a:r>
            <a:endParaRPr/>
          </a:p>
        </p:txBody>
      </p:sp>
      <p:sp>
        <p:nvSpPr>
          <p:cNvPr id="178" name="TextShape 2"/>
          <p:cNvSpPr txBox="1"/>
          <p:nvPr/>
        </p:nvSpPr>
        <p:spPr>
          <a:xfrm>
            <a:off x="685800" y="6343560"/>
            <a:ext cx="7772040" cy="4381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1600">
                <a:solidFill>
                  <a:srgbClr val="8b8b8b"/>
                </a:solidFill>
                <a:latin typeface="Calibri"/>
              </a:rPr>
              <a:t>Richard Johnson | Offensive Summit 2015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Targeting and Input Selection</a:t>
            </a:r>
            <a:endParaRPr/>
          </a:p>
        </p:txBody>
      </p:sp>
      <p:sp>
        <p:nvSpPr>
          <p:cNvPr id="199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Target Selection</a:t>
            </a:r>
            <a:endParaRPr/>
          </a:p>
        </p:txBody>
      </p:sp>
      <p:sp>
        <p:nvSpPr>
          <p:cNvPr id="2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64-bit vs 32-bit applications (x86 architecture)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64-bit binaries are fatter than 32-bit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64-bit runtime memory usage is greater than 32-bit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64-bit OSs take more memory and disk for your VMs</a:t>
            </a:r>
            <a:endParaRPr/>
          </a:p>
          <a:p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Some software only comes compiled as 32-bit binaries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Some fuzzers and debuggers only support 32-bit 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64-bit CPUs have more registers to increase performance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Optimization depends on compiler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Target Selection</a:t>
            </a:r>
            <a:endParaRPr/>
          </a:p>
        </p:txBody>
      </p:sp>
      <p:sp>
        <p:nvSpPr>
          <p:cNvPr id="2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So are 64-bit programs faster?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On x64? It varies either way to a small degree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Chrome - Negligible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http://www.7tutorials.com/google-chrome-64-bit-it-better-32-bit-version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Photoshop - YES? 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>
                <a:solidFill>
                  <a:srgbClr val="000000"/>
                </a:solidFill>
                <a:latin typeface="Calibri"/>
              </a:rPr>
              <a:t>8-12% (but talks about unrelated disk i/o optimizations)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https://helpx.adobe.com/photoshop/kb/64-bit-os-benefits-limitations.html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On SPARC? NO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True story, but who cares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http://www.osnews.com/story/5768/Are_64-bit_Binaries_Really_Slower_than_32-bit_Binaries_/page3/ 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Target Selection</a:t>
            </a:r>
            <a:r>
              <a:rPr lang="en-US" sz="40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4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20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Much more important: Minimize lines of code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What is the ratio of time spent initializing program and executing actual parser code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Optimization strategy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Target libraries directly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Write thin wrappers for each API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This allows feature targeting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Patch target to eliminate costly checksums / compression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This is what flayer is all about (Drewery &amp; Ormandy WOOT'07)</a:t>
            </a:r>
            <a:endParaRPr/>
          </a:p>
          <a:p>
            <a:pPr lvl="1"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Instrument target for in-memory fuzzing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Selection</a:t>
            </a:r>
            <a:r>
              <a:rPr lang="en-US" sz="4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20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Input is a numerical set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Input parsers are (should be) state machines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Specifications described using FSM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Actual parser code typically not implemented using FSM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LangSec Paper on high performance FSM Parsers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400">
                <a:solidFill>
                  <a:srgbClr val="0070c0"/>
                </a:solidFill>
                <a:latin typeface="Calibri"/>
              </a:rPr>
              <a:t>http://www.cs.dartmouth.edu/~pete/pubs/LangSec-2014-fsm-parsers.pdf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Goal: search space and discover new transitions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Each search is computationally expensive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We need to optimize for time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Selection</a:t>
            </a:r>
            <a:r>
              <a:rPr lang="en-US" sz="4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20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Optimize input selection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File size is very important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Mutations are more meaningful with smaller input size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Smaller inputs are read and parsed quicker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Some test generation approaches utilize large amounts of memory per-input-byte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Specific feature set per input allows for focused targeting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Handcrafted or minimized samples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Feedback fuzzing or concolic testing automates creation of unique small inputs with different features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Selection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CMU Coverset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Optimizing Seed Selection for Fuzzing – USENIX 2014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https://www.usenix.org/system/files/conference/usenixsecurity14/sec14-paper-rebert.pdf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Minset helps less than expected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Unweighted  Minset is the winner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Conclusion: </a:t>
            </a:r>
            <a:r>
              <a:rPr lang="en-US" sz="2370">
                <a:solidFill>
                  <a:srgbClr val="000000"/>
                </a:solidFill>
                <a:latin typeface="Calibri"/>
              </a:rPr>
              <a:t>Minset is good when it’s not broken</a:t>
            </a:r>
            <a:endParaRPr/>
          </a:p>
          <a:p>
            <a:pPr lvl="2"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Peach minset tool is not minimal set algorithm</a:t>
            </a:r>
            <a:endParaRPr/>
          </a:p>
          <a:p>
            <a:pPr lvl="2"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Peach minset performs equivalent to random selection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We will talk more about coverage tracer perf in a bit..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Engine Design</a:t>
            </a:r>
            <a:endParaRPr/>
          </a:p>
        </p:txBody>
      </p:sp>
      <p:sp>
        <p:nvSpPr>
          <p:cNvPr id="213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Engine Design</a:t>
            </a:r>
            <a:endParaRPr/>
          </a:p>
        </p:txBody>
      </p:sp>
      <p:sp>
        <p:nvSpPr>
          <p:cNvPr id="21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Generate new inputs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Execute target with new input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Detect failure conditions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Engine Design</a:t>
            </a:r>
            <a:endParaRPr/>
          </a:p>
        </p:txBody>
      </p:sp>
      <p:sp>
        <p:nvSpPr>
          <p:cNvPr id="21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Generate new inputs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Execute target with new input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Trace target execution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Monitor trace output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Detect failure conditions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Detect non-failure conditions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Introduction </a:t>
            </a:r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Whoami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Richard Johnson / @richinseattle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Research Manager, Vulnerability Development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Cisco, Talos Security Intelligence and Research Group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Agenda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Why Performance Matters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Targeting &amp; Input Selection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Engine Design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Host Configuration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Generation </a:t>
            </a:r>
            <a:endParaRPr/>
          </a:p>
        </p:txBody>
      </p:sp>
      <p:sp>
        <p:nvSpPr>
          <p:cNvPr id="21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Most important is the selection of mutators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AFL </a:t>
            </a:r>
            <a:endParaRPr/>
          </a:p>
        </p:txBody>
      </p:sp>
      <p:sp>
        <p:nvSpPr>
          <p:cNvPr id="220" name="CustomShape 3"/>
          <p:cNvSpPr/>
          <p:nvPr/>
        </p:nvSpPr>
        <p:spPr>
          <a:xfrm>
            <a:off x="1447920" y="2603520"/>
            <a:ext cx="6552720" cy="338220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Deterministic bitflip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1, 2, 4, 8, 16, 32 bits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Deterministic addition/subtraction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Values { 1 – 35 } for each byte, short, word, dword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Little endian and big endian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Deterministic 'interesting' constant values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27 boundary values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Dictionary keywords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Havoc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Random bitflips, arithmetic, block move/copy, truncate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Splice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   </a:t>
            </a:r>
            <a:r>
              <a:rPr lang="en-US">
                <a:solidFill>
                  <a:srgbClr val="000000"/>
                </a:solidFill>
                <a:latin typeface="Calibri"/>
              </a:rPr>
              <a:t>Merge two previously generated inputs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Generation </a:t>
            </a:r>
            <a:endParaRPr/>
          </a:p>
        </p:txBody>
      </p:sp>
      <p:sp>
        <p:nvSpPr>
          <p:cNvPr id="22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Most important is the selection of mutators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Radamsa</a:t>
            </a:r>
            <a:endParaRPr/>
          </a:p>
        </p:txBody>
      </p:sp>
      <p:sp>
        <p:nvSpPr>
          <p:cNvPr id="223" name="CustomShape 3"/>
          <p:cNvSpPr/>
          <p:nvPr/>
        </p:nvSpPr>
        <p:spPr>
          <a:xfrm>
            <a:off x="1447920" y="2590920"/>
            <a:ext cx="6552720" cy="338220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ab: enhance silly issues in ASCII string data handling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bd: drop a byte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bf: flip one bit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bi: insert a random byte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br: repeat a byte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bp: permute some bytes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bei: increment a byte by one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bed: decrement a byte by one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ber: swap a byte with a random one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sr: repeat a sequence of bytes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sd: delete a sequence of bytes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ld: delete a line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Generation </a:t>
            </a:r>
            <a:endParaRPr/>
          </a:p>
        </p:txBody>
      </p:sp>
      <p:sp>
        <p:nvSpPr>
          <p:cNvPr id="22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Most important is the selection of mutators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Radamsa</a:t>
            </a:r>
            <a:endParaRPr/>
          </a:p>
        </p:txBody>
      </p:sp>
      <p:sp>
        <p:nvSpPr>
          <p:cNvPr id="226" name="CustomShape 3"/>
          <p:cNvSpPr/>
          <p:nvPr/>
        </p:nvSpPr>
        <p:spPr>
          <a:xfrm>
            <a:off x="1447920" y="2590920"/>
            <a:ext cx="6552720" cy="338220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lds: delete many lines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lr2: duplicate a line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li: copy a line closeby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lr: repeat a line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ls: swap two lines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lp: swap order of lines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lis: insert a line from elsewhere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lrs: replace a line with one from elsewhere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td: delete a node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tr2: duplicate a node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ts1: swap one node with another one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ts2: swap two nodes pairwise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Generation </a:t>
            </a:r>
            <a:endParaRPr/>
          </a:p>
        </p:txBody>
      </p:sp>
      <p:sp>
        <p:nvSpPr>
          <p:cNvPr id="22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Most important is the selection of mutators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Radamsa</a:t>
            </a:r>
            <a:endParaRPr/>
          </a:p>
        </p:txBody>
      </p:sp>
      <p:sp>
        <p:nvSpPr>
          <p:cNvPr id="229" name="CustomShape 3"/>
          <p:cNvSpPr/>
          <p:nvPr/>
        </p:nvSpPr>
        <p:spPr>
          <a:xfrm>
            <a:off x="1447920" y="2590920"/>
            <a:ext cx="6552720" cy="365652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tr: repeat a path of the parse tree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uw: try to make a code point too wide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ui: insert funny unicode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num: try to modify a textual number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xp: try to parse XML and mutate it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ft: jump to a similar position in block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fn: likely clone data between similar positions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fo: fuse previously seen data elsewhere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Mutation patterns (-p)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od: Mutate once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nd: Mutate possibly many times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 </a:t>
            </a:r>
            <a:r>
              <a:rPr lang="en-US">
                <a:solidFill>
                  <a:srgbClr val="000000"/>
                </a:solidFill>
                <a:latin typeface="Calibri"/>
              </a:rPr>
              <a:t>bu: Make several mutations closeby once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Input Generation</a:t>
            </a:r>
            <a:endParaRPr/>
          </a:p>
        </p:txBody>
      </p:sp>
      <p:sp>
        <p:nvSpPr>
          <p:cNvPr id="23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Deterministic mutators first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Permutations and infinite random mode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Stack permutations to a reasonable level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Need feedback loop to assess effectiveness of new mutators 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Execute Target </a:t>
            </a:r>
            <a:endParaRPr/>
          </a:p>
        </p:txBody>
      </p:sp>
      <p:sp>
        <p:nvSpPr>
          <p:cNvPr id="23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Using an execution loop is slow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process creation, linking, initialization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Use a fork() server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Skip initialization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Copy-on-write process cloning is very fast on Linux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Windows and OSX manually copy process memory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30x+ performance hit over COW pages</a:t>
            </a:r>
            <a:endParaRPr/>
          </a:p>
          <a:p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Execute Target </a:t>
            </a:r>
            <a:endParaRPr/>
          </a:p>
        </p:txBody>
      </p:sp>
      <p:sp>
        <p:nvSpPr>
          <p:cNvPr id="23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Windows black magic SUA posix fork() tangent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ZwCreateProcess (NULL, …) – Windows 2000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No sections, threads, CSRSS, User32, etc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RtlCloneUserProcess – Windows Vista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Works to limited extent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Applications cannot use Win32 API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RtlCreateProcessReflection - Windows 7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Designed for quick full memory dump creation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Does not restore threads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Windows 10 fork...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Execute Target </a:t>
            </a:r>
            <a:endParaRPr/>
          </a:p>
        </p:txBody>
      </p:sp>
      <p:sp>
        <p:nvSpPr>
          <p:cNvPr id="2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Are you forking kidding me??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38" name="CustomShape 3"/>
          <p:cNvSpPr/>
          <p:nvPr/>
        </p:nvSpPr>
        <p:spPr>
          <a:xfrm>
            <a:off x="519120" y="2198880"/>
            <a:ext cx="4177080" cy="255924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linux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fork()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0.763s → 13106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fork/exec(/bin/false)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2.761s → 3621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fork/exec(/bin/false) w/ taskset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2.073s → 4823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39" name="CustomShape 4"/>
          <p:cNvSpPr/>
          <p:nvPr/>
        </p:nvSpPr>
        <p:spPr>
          <a:xfrm>
            <a:off x="4814640" y="2198880"/>
            <a:ext cx="3706200" cy="28335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cygwin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fork()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29.954s → 333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 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fork/exec(/bin/false)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63.898s → 156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RtlCloneUserProcess (older hardware)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10000 fork()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17.457s → 574 exec/sec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ZwCreateUserProcess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	</a:t>
            </a:r>
            <a:r>
              <a:rPr lang="en-US">
                <a:solidFill>
                  <a:srgbClr val="000000"/>
                </a:solidFill>
                <a:latin typeface="Calibri"/>
              </a:rPr>
              <a:t>...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A Forking Demo</a:t>
            </a:r>
            <a:endParaRPr/>
          </a:p>
        </p:txBody>
      </p:sp>
      <p:sp>
        <p:nvSpPr>
          <p:cNvPr id="241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Trace Target Execution</a:t>
            </a:r>
            <a:endParaRPr/>
          </a:p>
        </p:txBody>
      </p:sp>
      <p:sp>
        <p:nvSpPr>
          <p:cNvPr id="24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Feedback loop fuzzing finally realized with AFL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Allows qualitative assessment of fuzzing strategy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Optimized instrumentation strategy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Optimized feedback signal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Source code only**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Previous attempts at binary feedback were too slow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EFS was overly complicated and used PaiMei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BCCF uses COSEINC code coverage Pintool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Honggfuzz uses BTS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Why Performance Matters</a:t>
            </a:r>
            <a:endParaRPr/>
          </a:p>
        </p:txBody>
      </p:sp>
      <p:sp>
        <p:nvSpPr>
          <p:cNvPr id="182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Trace Target Execution</a:t>
            </a:r>
            <a:endParaRPr/>
          </a:p>
        </p:txBody>
      </p:sp>
      <p:sp>
        <p:nvSpPr>
          <p:cNvPr id="24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Hooking engine selection is critical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Pin / DynamoRIO are slow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**** ~5-10x slowdown on block coverage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Can benefit from fork server</a:t>
            </a:r>
            <a:endParaRPr/>
          </a:p>
        </p:txBody>
      </p:sp>
      <p:sp>
        <p:nvSpPr>
          <p:cNvPr id="246" name="CustomShape 3"/>
          <p:cNvSpPr/>
          <p:nvPr/>
        </p:nvSpPr>
        <p:spPr>
          <a:xfrm>
            <a:off x="1103040" y="3657600"/>
            <a:ext cx="7017840" cy="228492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TurboTrace: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1. Fork self in LD_PRELOADed library. 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2. Ptrace the forked child.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3. Break on _start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4. Inject a call to the actual function that will be doing repeated fork()ing. 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5. Step over a call.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6. Repair the _start and resume execution.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TurboTracer Demo</a:t>
            </a:r>
            <a:endParaRPr/>
          </a:p>
        </p:txBody>
      </p:sp>
      <p:sp>
        <p:nvSpPr>
          <p:cNvPr id="248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Trace Target Execution</a:t>
            </a:r>
            <a:endParaRPr/>
          </a:p>
        </p:txBody>
      </p:sp>
      <p:sp>
        <p:nvSpPr>
          <p:cNvPr id="25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Hooking engine selection is critical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TurboTrace performance, 100 iterations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20 – 50%  speed increase</a:t>
            </a:r>
            <a:endParaRPr/>
          </a:p>
        </p:txBody>
      </p:sp>
      <p:sp>
        <p:nvSpPr>
          <p:cNvPr id="251" name="CustomShape 3"/>
          <p:cNvSpPr/>
          <p:nvPr/>
        </p:nvSpPr>
        <p:spPr>
          <a:xfrm>
            <a:off x="1066680" y="2956680"/>
            <a:ext cx="6400440" cy="310788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First test (without pintool, just instrumentation): 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Pin              without pintool on test_png : 55.03 seconds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Turbotrace without pintool on test_png : 37.24 seconds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Second test (bblocks pintool):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Pin              bblocks pintool on test_png : 72.62 seconds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Turbotrace bblocks pintool on test_png : 51.07 seconds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Second test (calltrace pintool):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Pin              calltrace pintool on test_png : 106.19 seconds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Turbotrace calltrace pintool on test_png : 85.24 seconds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Trace Target Execution</a:t>
            </a:r>
            <a:endParaRPr/>
          </a:p>
        </p:txBody>
      </p:sp>
      <p:sp>
        <p:nvSpPr>
          <p:cNvPr id="25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Hooking engine selection is critical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QEMU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Uses QEMU userland block tracing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Statically compiled binaries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Linux only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Readpng: ~860 ex/s vs ~3800 afl-gcc – 4.5x slower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DynInst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Static binary rewriting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Dynamically compiled binaries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Linux only for now (windows port in progress)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Readpng: ~2400 ex/s vs ~3300 afl-gcc – 1.3x slower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AFL-DYNINST DEMO</a:t>
            </a:r>
            <a:endParaRPr/>
          </a:p>
        </p:txBody>
      </p:sp>
      <p:sp>
        <p:nvSpPr>
          <p:cNvPr id="255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But wait there's more!</a:t>
            </a:r>
            <a:r>
              <a:rPr lang="en-US" sz="3600">
                <a:solidFill>
                  <a:srgbClr val="000000"/>
                </a:solidFill>
                <a:latin typeface="Calibri"/>
              </a:rPr>
              <a:t>
</a:t>
            </a:r>
            <a:r>
              <a:rPr lang="en-US" sz="3600">
                <a:solidFill>
                  <a:srgbClr val="000000"/>
                </a:solidFill>
                <a:latin typeface="Calibri"/>
              </a:rPr>
              <a:t>Ruxcon Special Demo</a:t>
            </a:r>
            <a:endParaRPr/>
          </a:p>
        </p:txBody>
      </p:sp>
      <p:sp>
        <p:nvSpPr>
          <p:cNvPr id="257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Monitor Trace Output</a:t>
            </a:r>
            <a:endParaRPr/>
          </a:p>
        </p:txBody>
      </p:sp>
      <p:sp>
        <p:nvSpPr>
          <p:cNvPr id="25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Logging is critical, tracers perform way too much I/O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Only store enough for feedback signal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Block coverage is weak, edge transitions are better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Use shared memory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
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260" name="CustomShape 3"/>
          <p:cNvSpPr/>
          <p:nvPr/>
        </p:nvSpPr>
        <p:spPr>
          <a:xfrm>
            <a:off x="914400" y="4038480"/>
            <a:ext cx="7391160" cy="123156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1500">
                <a:solidFill>
                  <a:srgbClr val="000000"/>
                </a:solidFill>
                <a:latin typeface="Consolas"/>
              </a:rPr>
              <a:t>   </a:t>
            </a:r>
            <a:r>
              <a:rPr lang="en-US" sz="1500">
                <a:solidFill>
                  <a:srgbClr val="000000"/>
                </a:solidFill>
                <a:latin typeface="Consolas"/>
              </a:rPr>
              <a:t>cur_location = (block_address &gt;&gt; 4) ^ (block_address &lt;&lt; 8);</a:t>
            </a:r>
            <a:endParaRPr/>
          </a:p>
          <a:p>
            <a:pPr>
              <a:lnSpc>
                <a:spcPct val="100000"/>
              </a:lnSpc>
            </a:pPr>
            <a:r>
              <a:rPr lang="en-US" sz="1500">
                <a:solidFill>
                  <a:srgbClr val="000000"/>
                </a:solidFill>
                <a:latin typeface="Consolas"/>
              </a:rPr>
              <a:t>   </a:t>
            </a:r>
            <a:r>
              <a:rPr lang="en-US" sz="1500">
                <a:solidFill>
                  <a:srgbClr val="000000"/>
                </a:solidFill>
                <a:latin typeface="Consolas"/>
              </a:rPr>
              <a:t>shared_mem[cur_location ^ prev_location]++; </a:t>
            </a:r>
            <a:endParaRPr/>
          </a:p>
          <a:p>
            <a:pPr>
              <a:lnSpc>
                <a:spcPct val="100000"/>
              </a:lnSpc>
            </a:pPr>
            <a:r>
              <a:rPr lang="en-US" sz="1500">
                <a:solidFill>
                  <a:srgbClr val="000000"/>
                </a:solidFill>
                <a:latin typeface="Consolas"/>
              </a:rPr>
              <a:t>   </a:t>
            </a:r>
            <a:r>
              <a:rPr lang="en-US" sz="1500">
                <a:solidFill>
                  <a:srgbClr val="000000"/>
                </a:solidFill>
                <a:latin typeface="Consolas"/>
              </a:rPr>
              <a:t>prev_location = cur_location &gt;&gt; 1;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Detect Failure / Non-Failure</a:t>
            </a:r>
            <a:endParaRPr/>
          </a:p>
        </p:txBody>
      </p:sp>
      <p:sp>
        <p:nvSpPr>
          <p:cNvPr id="26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Failure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Linux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#define WTERMSIG(status) ((status) &amp; 0x7f)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Windows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Debugger is the only option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Non-Failure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Timeout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Self calibrate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Lowest possible timeout,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CPU Usage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If CPU utilization drops to near zero for X millisec 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Host Configuration</a:t>
            </a:r>
            <a:endParaRPr/>
          </a:p>
        </p:txBody>
      </p:sp>
      <p:sp>
        <p:nvSpPr>
          <p:cNvPr id="264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System Cache</a:t>
            </a:r>
            <a:endParaRPr/>
          </a:p>
        </p:txBody>
      </p:sp>
      <p:sp>
        <p:nvSpPr>
          <p:cNvPr id="26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Windows 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Pre-Windows 7 used only 8 MB memory for filesystem cache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HKEY_LOCAL_MACHINE\SYSTEM\CurrentControlSet\Control\Session Manager\Memory Management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Set value LargeSystemCache = 1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Enable disk write caching in disk properties 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Why Performance Matters</a:t>
            </a:r>
            <a:endParaRPr/>
          </a:p>
        </p:txBody>
      </p:sp>
      <p:sp>
        <p:nvSpPr>
          <p:cNvPr id="18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Mutational fuzzing almost seems too easy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Just throw some hardware at the problem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Majority of CPU cycles are wasted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Program load time vs file parsing time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Fuzzing requires high I/O, blocking CPU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Mutations on large files are inefficient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Quantitatively analyze fuzzer designs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Qualitatively analyze fuzzer strategies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System Cache</a:t>
            </a:r>
            <a:endParaRPr/>
          </a:p>
        </p:txBody>
      </p:sp>
      <p:sp>
        <p:nvSpPr>
          <p:cNvPr id="26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Linux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Enables large system cache by default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/sbin/hdparm -W 1 /dev/hda 1 Enable write caching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$ sysctl -a | grep dirty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vm.dirty_background_ratio = 10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vm.dirty_background_bytes = 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vm.dirty_ratio = 20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vm.dirty_bytes = 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vm.dirty_writeback_centisecs = 500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vm.dirty_expire_centisecs = 3000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Storage: HDD</a:t>
            </a:r>
            <a:endParaRPr/>
          </a:p>
        </p:txBody>
      </p:sp>
      <p:sp>
        <p:nvSpPr>
          <p:cNvPr id="27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~100 MB/s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Cache commonly used programs proactively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Windows Superfetch (default)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Linux Preload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200" u="sng">
                <a:solidFill>
                  <a:srgbClr val="e70032"/>
                </a:solidFill>
                <a:latin typeface="Calibri"/>
              </a:rPr>
              <a:t>http://</a:t>
            </a:r>
            <a:r>
              <a:rPr lang="en-US" sz="1200" u="sng">
                <a:solidFill>
                  <a:srgbClr val="e70032"/>
                </a:solidFill>
                <a:latin typeface="Calibri"/>
              </a:rPr>
              <a:t>techthrob.com/tech/preload_files/graph.png</a:t>
            </a:r>
            <a:endParaRPr/>
          </a:p>
          <a:p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Features are most useful in low memory availability scenarios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Typical for fuzzing w/ 1-2gb memory per VM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Storage: HDD</a:t>
            </a:r>
            <a:endParaRPr/>
          </a:p>
        </p:txBody>
      </p:sp>
      <p:sp>
        <p:nvSpPr>
          <p:cNvPr id="27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Use a solid state USB drive for cache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Benefit is low latency, not high bandwidth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Windows ReadyBoost (available by default)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Random access is 10x faster on flash than hdd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300">
                <a:solidFill>
                  <a:srgbClr val="0070c0"/>
                </a:solidFill>
                <a:latin typeface="Calibri"/>
              </a:rPr>
              <a:t>http://www.7tutorials.com/files/img/readyboost_performance/readyboost_performance14.png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If you aren't already using a device for caching, and the new device is between 256MB and 32GB in size, has a transfer rate of 2.5MB/s or higher for random 4KB reads, and has a transfer rate of 1.75MB/s or higher for random 512KB write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https://technet.microsoft.com/en-us/magazine/2007.03.vistakernel.aspx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Linux &gt;3.10 bache / zfs l2arc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12.2K random io/sec -&gt; 18.5K/sec with bcache, 50% increase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http://bcache.evilpiepirate.org/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Host Configuration</a:t>
            </a:r>
            <a:endParaRPr/>
          </a:p>
        </p:txBody>
      </p:sp>
      <p:sp>
        <p:nvSpPr>
          <p:cNvPr id="27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275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" y="1600200"/>
            <a:ext cx="3971520" cy="3580920"/>
          </a:xfrm>
          <a:prstGeom prst="rect">
            <a:avLst/>
          </a:prstGeom>
          <a:ln>
            <a:noFill/>
          </a:ln>
        </p:spPr>
      </p:pic>
      <p:pic>
        <p:nvPicPr>
          <p:cNvPr id="276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280" y="1600200"/>
            <a:ext cx="3962160" cy="3609720"/>
          </a:xfrm>
          <a:prstGeom prst="rect">
            <a:avLst/>
          </a:prstGeom>
          <a:ln>
            <a:noFill/>
          </a:ln>
        </p:spPr>
      </p:pic>
      <p:sp>
        <p:nvSpPr>
          <p:cNvPr id="277" name="CustomShape 3"/>
          <p:cNvSpPr/>
          <p:nvPr/>
        </p:nvSpPr>
        <p:spPr>
          <a:xfrm>
            <a:off x="468000" y="5257800"/>
            <a:ext cx="148860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Standard HDD</a:t>
            </a:r>
            <a:endParaRPr/>
          </a:p>
        </p:txBody>
      </p:sp>
      <p:sp>
        <p:nvSpPr>
          <p:cNvPr id="278" name="CustomShape 4"/>
          <p:cNvSpPr/>
          <p:nvPr/>
        </p:nvSpPr>
        <p:spPr>
          <a:xfrm>
            <a:off x="4802760" y="5257800"/>
            <a:ext cx="75420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Raid 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Storage: SSD</a:t>
            </a:r>
            <a:endParaRPr/>
          </a:p>
        </p:txBody>
      </p:sp>
      <p:sp>
        <p:nvSpPr>
          <p:cNvPr id="28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Major performance gains over HDD</a:t>
            </a:r>
            <a:endParaRPr/>
          </a:p>
        </p:txBody>
      </p:sp>
      <p:pic>
        <p:nvPicPr>
          <p:cNvPr id="281" name="Pictur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87800" y="2221560"/>
            <a:ext cx="3962160" cy="3609720"/>
          </a:xfrm>
          <a:prstGeom prst="rect">
            <a:avLst/>
          </a:prstGeom>
          <a:ln>
            <a:noFill/>
          </a:ln>
        </p:spPr>
      </p:pic>
      <p:sp>
        <p:nvSpPr>
          <p:cNvPr id="282" name="CustomShape 3"/>
          <p:cNvSpPr/>
          <p:nvPr/>
        </p:nvSpPr>
        <p:spPr>
          <a:xfrm>
            <a:off x="462240" y="5879160"/>
            <a:ext cx="75420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Raid 0</a:t>
            </a:r>
            <a:endParaRPr/>
          </a:p>
        </p:txBody>
      </p:sp>
      <p:sp>
        <p:nvSpPr>
          <p:cNvPr id="283" name="CustomShape 4"/>
          <p:cNvSpPr/>
          <p:nvPr/>
        </p:nvSpPr>
        <p:spPr>
          <a:xfrm>
            <a:off x="4800960" y="5879160"/>
            <a:ext cx="53172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SSD</a:t>
            </a:r>
            <a:endParaRPr/>
          </a:p>
        </p:txBody>
      </p:sp>
      <p:pic>
        <p:nvPicPr>
          <p:cNvPr id="284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280" y="2221560"/>
            <a:ext cx="3962160" cy="3609720"/>
          </a:xfrm>
          <a:prstGeom prst="rect">
            <a:avLst/>
          </a:prstGeom>
          <a:ln>
            <a:noFill/>
          </a:ln>
        </p:spPr>
      </p:pic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Storage: Ram Disk</a:t>
            </a:r>
            <a:endParaRPr/>
          </a:p>
        </p:txBody>
      </p:sp>
      <p:sp>
        <p:nvSpPr>
          <p:cNvPr id="286" name="TextShape 2"/>
          <p:cNvSpPr txBox="1"/>
          <p:nvPr/>
        </p:nvSpPr>
        <p:spPr>
          <a:xfrm>
            <a:off x="457200" y="1600200"/>
            <a:ext cx="43430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Much faster than SSD, eliminates fragmentation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http://superuser.com/questions/686378/can-ssd-raid-be-faster-than-ramdisk (10GB/s - 17GB/s)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Linux - built in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ramfs or tmpfs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Windows - 3rd party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High amount of variance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https://www.raymond.cc/blog/12-ram-disk-software-benchmarked-for-fastest-read-and-write-speed/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SoftPerfect RamDisk is winner for free software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https://www.softperfect.com/products/ramdisk/</a:t>
            </a:r>
            <a:endParaRPr/>
          </a:p>
        </p:txBody>
      </p:sp>
      <p:pic>
        <p:nvPicPr>
          <p:cNvPr id="28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800600" y="1819440"/>
            <a:ext cx="4190760" cy="3819240"/>
          </a:xfrm>
          <a:prstGeom prst="rect">
            <a:avLst/>
          </a:prstGeom>
          <a:ln>
            <a:noFill/>
          </a:ln>
        </p:spPr>
      </p:pic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Host Configuration</a:t>
            </a:r>
            <a:endParaRPr/>
          </a:p>
        </p:txBody>
      </p:sp>
      <p:sp>
        <p:nvSpPr>
          <p:cNvPr id="2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290" name="CustomShape 3"/>
          <p:cNvSpPr/>
          <p:nvPr/>
        </p:nvSpPr>
        <p:spPr>
          <a:xfrm>
            <a:off x="460440" y="5257800"/>
            <a:ext cx="53172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SSD</a:t>
            </a:r>
            <a:endParaRPr/>
          </a:p>
        </p:txBody>
      </p:sp>
      <p:sp>
        <p:nvSpPr>
          <p:cNvPr id="291" name="CustomShape 4"/>
          <p:cNvSpPr/>
          <p:nvPr/>
        </p:nvSpPr>
        <p:spPr>
          <a:xfrm>
            <a:off x="4802760" y="5257800"/>
            <a:ext cx="963000" cy="36468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Ramdisk</a:t>
            </a:r>
            <a:endParaRPr/>
          </a:p>
        </p:txBody>
      </p:sp>
      <p:pic>
        <p:nvPicPr>
          <p:cNvPr id="29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78800" y="1600200"/>
            <a:ext cx="3962160" cy="3609720"/>
          </a:xfrm>
          <a:prstGeom prst="rect">
            <a:avLst/>
          </a:prstGeom>
          <a:ln>
            <a:noFill/>
          </a:ln>
        </p:spPr>
      </p:pic>
      <p:pic>
        <p:nvPicPr>
          <p:cNvPr id="293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280" y="1599120"/>
            <a:ext cx="3962160" cy="3580920"/>
          </a:xfrm>
          <a:prstGeom prst="rect">
            <a:avLst/>
          </a:prstGeom>
          <a:ln>
            <a:noFill/>
          </a:ln>
        </p:spPr>
      </p:pic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Memory</a:t>
            </a:r>
            <a:endParaRPr/>
          </a:p>
        </p:txBody>
      </p:sp>
      <p:sp>
        <p:nvSpPr>
          <p:cNvPr id="29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32-bit memory limits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Linux - built in to PAE kernels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Windows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Limited based on SKU of your OS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Driver compatibility is the claimed reasoning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http://blogs.technet.com/b/markrussinovich/archive/2008/07/21/3092070.aspx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kernel patching required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http://www.geoffchappell.com/notes/windows/license/memory.htm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http://news.saferbytes.it/analisi/2012/08/x86-4gb-memory-limit-from-a-technical-perspective/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http://news.saferbytes.it/analisi/2013/02/saferbytes-x86-memory-bootkit-new-updated-build-is-out/</a:t>
            </a:r>
            <a:endParaRPr/>
          </a:p>
          <a:p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533520" y="3979440"/>
            <a:ext cx="8102160" cy="17859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ts val="1341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Conclusions</a:t>
            </a:r>
            <a:endParaRPr/>
          </a:p>
        </p:txBody>
      </p:sp>
      <p:sp>
        <p:nvSpPr>
          <p:cNvPr id="297" name="TextShape 2"/>
          <p:cNvSpPr txBox="1"/>
          <p:nvPr/>
        </p:nvSpPr>
        <p:spPr>
          <a:xfrm>
            <a:off x="533520" y="5766480"/>
            <a:ext cx="8102160" cy="438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Cisco Talos VulnDev Team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Richard Johnson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 u="sng">
                <a:solidFill>
                  <a:srgbClr val="e70032"/>
                </a:solidFill>
                <a:latin typeface="Calibri"/>
              </a:rPr>
              <a:t>rjohnson@sourcefire.com</a:t>
            </a:r>
            <a:r>
              <a:rPr lang="en-US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@richinseattle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Marcin Noga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Yves Younan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Piotr Bania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Aleksandar Nikolic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Ali Rizvi-Santiago</a:t>
            </a:r>
            <a:endParaRPr/>
          </a:p>
          <a:p>
            <a:endParaRPr/>
          </a:p>
        </p:txBody>
      </p:sp>
      <p:sp>
        <p:nvSpPr>
          <p:cNvPr id="299" name="TextShape 2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Thank You!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Microsoft SDL Verification Guidance </a:t>
            </a:r>
            <a:endParaRPr/>
          </a:p>
        </p:txBody>
      </p:sp>
      <p:sp>
        <p:nvSpPr>
          <p:cNvPr id="18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Fuzzing is a requirement of SDLC Verification:</a:t>
            </a:r>
            <a:endParaRPr/>
          </a:p>
        </p:txBody>
      </p:sp>
      <p:sp>
        <p:nvSpPr>
          <p:cNvPr id="187" name="CustomShape 3"/>
          <p:cNvSpPr/>
          <p:nvPr/>
        </p:nvSpPr>
        <p:spPr>
          <a:xfrm>
            <a:off x="838080" y="2265120"/>
            <a:ext cx="7772040" cy="265032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“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Where input to file parsing code could have crossed a trust boundary, file fuzzing must be performed on that code. All issues must be fixed as described in the Security Development Lifecycle (SDL) Bug Bar.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Each file parser is required to be fuzzed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 using a recommended tool.”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https://msdn.microsoft.com/en-us/library/windows/desktop/cc307418.asp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[Concolic Testing]</a:t>
            </a:r>
            <a:r>
              <a:rPr lang="en-US" sz="40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30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taint analysis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instruction level tracing 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constraint solving 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translation to SMT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Benchmark set </a:t>
            </a:r>
            <a:endParaRPr/>
          </a:p>
        </p:txBody>
      </p:sp>
      <p:sp>
        <p:nvSpPr>
          <p:cNvPr id="3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AFL thoughts - found X bugs, all found within 48h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NIST bug set - samate.nist.gov/SARD/testcases/000/001/297/crackaddr-bad.c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set of sliced vulns i sent before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Microsoft SDL Verification Guidance </a:t>
            </a:r>
            <a:endParaRPr/>
          </a:p>
        </p:txBody>
      </p:sp>
      <p:sp>
        <p:nvSpPr>
          <p:cNvPr id="1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Fuzzing is a requirement of SDL Verification:</a:t>
            </a:r>
            <a:endParaRPr/>
          </a:p>
        </p:txBody>
      </p:sp>
      <p:sp>
        <p:nvSpPr>
          <p:cNvPr id="190" name="CustomShape 3"/>
          <p:cNvSpPr/>
          <p:nvPr/>
        </p:nvSpPr>
        <p:spPr>
          <a:xfrm>
            <a:off x="838080" y="2265120"/>
            <a:ext cx="7772040" cy="3808440"/>
          </a:xfrm>
          <a:prstGeom prst="rect">
            <a:avLst/>
          </a:prstGeom>
          <a:solidFill>
            <a:srgbClr val="e6e6e6"/>
          </a:solidFill>
          <a:ln>
            <a:solidFill>
              <a:srgbClr val="e70032"/>
            </a:solidFill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“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Win32/64/Mac: An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Optimized set of templates must be used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. Template optimization is based on the maximum amount of code coverage of the parser with the minimum number of templates.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Optimized templates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 have been shown to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double fuzzing effectiveness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 in studies. A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minimum of 500,000 iterations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, and have fuzzed at least </a:t>
            </a:r>
            <a:r>
              <a:rPr b="1" lang="en-US" sz="2400">
                <a:solidFill>
                  <a:srgbClr val="e70032"/>
                </a:solidFill>
                <a:latin typeface="Calibri"/>
              </a:rPr>
              <a:t>250,000 iterations since the last bug found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/fixed that meets the SDL Bug Bar”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US" sz="1600">
                <a:solidFill>
                  <a:srgbClr val="0070c0"/>
                </a:solidFill>
                <a:latin typeface="Calibri"/>
              </a:rPr>
              <a:t>https://</a:t>
            </a:r>
            <a:r>
              <a:rPr lang="en-US" sz="1200">
                <a:solidFill>
                  <a:srgbClr val="0070c0"/>
                </a:solidFill>
                <a:latin typeface="Calibri"/>
              </a:rPr>
              <a:t>msdn.microsoft.com/en-us/library/windows/desktop/cc307418.asp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Microsoft SDL Verification Guidance </a:t>
            </a:r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Required fuzzing is a good thing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How did they calibrate?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Iterations limited by practical resources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Parsers with greater complexity require more resources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Iterations is a poor choice for defining guidance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What properties define the theoretical limit of available resources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What are the best practices for fuzzing to optimize our effectiveness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Historical Performance Stats</a:t>
            </a:r>
            <a:endParaRPr/>
          </a:p>
        </p:txBody>
      </p:sp>
      <p:sp>
        <p:nvSpPr>
          <p:cNvPr id="19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Microsoft Windows Vista 2006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350mil iterations, 250+ file parsers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~1.4mil iterations per parser (on average)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300+ issues fixed (</a:t>
            </a:r>
            <a:r>
              <a:rPr lang="en-US" sz="2400">
                <a:solidFill>
                  <a:srgbClr val="c5000b"/>
                </a:solidFill>
                <a:latin typeface="Calibri"/>
              </a:rPr>
              <a:t>1 bug / 1.16 million tests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)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Microsoft Office 2010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800 million iterations, 400 file parsers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1800 bugs fixed (</a:t>
            </a:r>
            <a:r>
              <a:rPr lang="en-US" sz="2400">
                <a:solidFill>
                  <a:srgbClr val="c5000b"/>
                </a:solidFill>
                <a:latin typeface="Calibri"/>
              </a:rPr>
              <a:t>1 bug / 44444 tests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)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Calibri"/>
              </a:rPr>
              <a:t>http://blogs.technet.com/b/office2010/archive/2010/05/11/how-the-sdl-helped-improve-security-in-office-2010.aspx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Charlie Miller 2010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7mil iterations, 4 parsers</a:t>
            </a:r>
            <a:endParaRPr/>
          </a:p>
          <a:p>
            <a:pPr lvl="2"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~1.8m iterations per parser (on average)</a:t>
            </a:r>
            <a:endParaRPr/>
          </a:p>
          <a:p>
            <a:pPr lvl="1"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320 - 470 unique crashes (</a:t>
            </a:r>
            <a:r>
              <a:rPr lang="en-US" sz="2400">
                <a:solidFill>
                  <a:srgbClr val="c5000b"/>
                </a:solidFill>
                <a:latin typeface="Calibri"/>
              </a:rPr>
              <a:t>1 bug / 14893 - 21875 tests</a:t>
            </a:r>
            <a:r>
              <a:rPr lang="en-US" sz="2400">
                <a:solidFill>
                  <a:srgbClr val="000000"/>
                </a:solidFill>
                <a:latin typeface="Calibri"/>
              </a:rPr>
              <a:t>)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440280" y="313200"/>
            <a:ext cx="8229240" cy="993600"/>
          </a:xfrm>
          <a:prstGeom prst="rect">
            <a:avLst/>
          </a:prstGeom>
        </p:spPr>
        <p:txBody>
          <a:bodyPr anchor="ctr"/>
          <a:p>
            <a:pPr>
              <a:lnSpc>
                <a:spcPts val="1058"/>
              </a:lnSpc>
            </a:pPr>
            <a:r>
              <a:rPr lang="en-US" sz="4000">
                <a:solidFill>
                  <a:srgbClr val="000000"/>
                </a:solidFill>
                <a:latin typeface="Calibri"/>
              </a:rPr>
              <a:t>Historical Performance Stats (cmiller)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Charlie Miller intentionally went with a poor design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5-lines of python to mutate input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AppleScript to iterate files with system handler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Microsoft minifuzz is equally stupid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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Input Selection 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800">
                <a:solidFill>
                  <a:srgbClr val="000000"/>
                </a:solidFill>
                <a:latin typeface="Calibri"/>
              </a:rPr>
              <a:t>	</a:t>
            </a:r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80,000 PDFs reduced to 1515 via code coverage minset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pPr lvl="1">
              <a:lnSpc>
                <a:spcPct val="100000"/>
              </a:lnSpc>
              <a:buFont typeface="Arial"/>
              <a:buChar char="→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graphicFrame>
        <p:nvGraphicFramePr>
          <p:cNvPr id="197" name="Table 3"/>
          <p:cNvGraphicFramePr/>
          <p:nvPr/>
        </p:nvGraphicFramePr>
        <p:xfrm>
          <a:off x="914400" y="4362480"/>
          <a:ext cx="7238160" cy="1809000"/>
        </p:xfrm>
        <a:graphic>
          <a:graphicData uri="http://schemas.openxmlformats.org/drawingml/2006/table">
            <a:tbl>
              <a:tblPr/>
              <a:tblGrid>
                <a:gridCol w="1017360"/>
                <a:gridCol w="4171680"/>
                <a:gridCol w="959400"/>
                <a:gridCol w="1090080"/>
              </a:tblGrid>
              <a:tr h="36180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Input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Software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Count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avg time</a:t>
                      </a:r>
                      <a:endParaRPr/>
                    </a:p>
                  </a:txBody>
                  <a:tcPr/>
                </a:tc>
              </a:tr>
              <a:tr h="36180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PDF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Adobe Reader 9.2.0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3M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5.35s</a:t>
                      </a:r>
                      <a:endParaRPr/>
                    </a:p>
                  </a:txBody>
                  <a:tcPr/>
                </a:tc>
              </a:tr>
              <a:tr h="36180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PDF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Apple Preview (OS X 10.6.1)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2.8M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7.68s</a:t>
                      </a:r>
                      <a:endParaRPr/>
                    </a:p>
                  </a:txBody>
                  <a:tcPr/>
                </a:tc>
              </a:tr>
              <a:tr h="36180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PPT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OpenOffice Impress 3.3.1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610k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32s+</a:t>
                      </a:r>
                      <a:endParaRPr/>
                    </a:p>
                  </a:txBody>
                  <a:tcPr/>
                </a:tc>
              </a:tr>
              <a:tr h="362160"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PPT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MSOffice PowerPoint 2008 Mac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595k</a:t>
                      </a:r>
                      <a:endParaRPr/>
                    </a:p>
                  </a:txBody>
                  <a:tcPr/>
                </a:tc>
                <a:tc>
                  <a:txBody>
                    <a:bodyPr lIns="9360" rIns="9360" tIns="9360" bIns="0" anchor="b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Calibri"/>
                        </a:rPr>
                        <a:t>32s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